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6" r:id="rId1"/>
  </p:sldMasterIdLst>
  <p:notesMasterIdLst>
    <p:notesMasterId r:id="rId64"/>
  </p:notesMasterIdLst>
  <p:sldIdLst>
    <p:sldId id="256" r:id="rId2"/>
    <p:sldId id="259" r:id="rId3"/>
    <p:sldId id="276" r:id="rId4"/>
    <p:sldId id="283" r:id="rId5"/>
    <p:sldId id="262" r:id="rId6"/>
    <p:sldId id="264" r:id="rId7"/>
    <p:sldId id="265" r:id="rId8"/>
    <p:sldId id="266" r:id="rId9"/>
    <p:sldId id="267" r:id="rId10"/>
    <p:sldId id="274" r:id="rId11"/>
    <p:sldId id="278" r:id="rId12"/>
    <p:sldId id="258" r:id="rId13"/>
    <p:sldId id="279" r:id="rId14"/>
    <p:sldId id="284" r:id="rId15"/>
    <p:sldId id="286" r:id="rId16"/>
    <p:sldId id="287" r:id="rId17"/>
    <p:sldId id="288" r:id="rId18"/>
    <p:sldId id="315" r:id="rId19"/>
    <p:sldId id="282" r:id="rId20"/>
    <p:sldId id="289" r:id="rId21"/>
    <p:sldId id="290" r:id="rId22"/>
    <p:sldId id="293" r:id="rId23"/>
    <p:sldId id="292" r:id="rId24"/>
    <p:sldId id="291" r:id="rId25"/>
    <p:sldId id="296" r:id="rId26"/>
    <p:sldId id="297" r:id="rId27"/>
    <p:sldId id="298" r:id="rId28"/>
    <p:sldId id="299" r:id="rId29"/>
    <p:sldId id="300" r:id="rId30"/>
    <p:sldId id="317" r:id="rId31"/>
    <p:sldId id="301" r:id="rId32"/>
    <p:sldId id="302" r:id="rId33"/>
    <p:sldId id="303" r:id="rId34"/>
    <p:sldId id="304" r:id="rId35"/>
    <p:sldId id="305" r:id="rId36"/>
    <p:sldId id="306" r:id="rId37"/>
    <p:sldId id="307" r:id="rId38"/>
    <p:sldId id="310" r:id="rId39"/>
    <p:sldId id="311" r:id="rId40"/>
    <p:sldId id="314" r:id="rId41"/>
    <p:sldId id="312" r:id="rId42"/>
    <p:sldId id="319" r:id="rId43"/>
    <p:sldId id="313" r:id="rId44"/>
    <p:sldId id="323" r:id="rId45"/>
    <p:sldId id="333" r:id="rId46"/>
    <p:sldId id="324" r:id="rId47"/>
    <p:sldId id="329" r:id="rId48"/>
    <p:sldId id="325" r:id="rId49"/>
    <p:sldId id="326" r:id="rId50"/>
    <p:sldId id="327" r:id="rId51"/>
    <p:sldId id="328" r:id="rId52"/>
    <p:sldId id="330" r:id="rId53"/>
    <p:sldId id="331" r:id="rId54"/>
    <p:sldId id="332" r:id="rId55"/>
    <p:sldId id="334" r:id="rId56"/>
    <p:sldId id="320" r:id="rId57"/>
    <p:sldId id="341" r:id="rId58"/>
    <p:sldId id="342" r:id="rId59"/>
    <p:sldId id="338" r:id="rId60"/>
    <p:sldId id="337" r:id="rId61"/>
    <p:sldId id="339" r:id="rId62"/>
    <p:sldId id="340" r:id="rId63"/>
  </p:sldIdLst>
  <p:sldSz cx="12192000" cy="6858000"/>
  <p:notesSz cx="12192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664" autoAdjust="0"/>
  </p:normalViewPr>
  <p:slideViewPr>
    <p:cSldViewPr>
      <p:cViewPr varScale="1">
        <p:scale>
          <a:sx n="91" d="100"/>
          <a:sy n="91" d="100"/>
        </p:scale>
        <p:origin x="1314" y="9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slide" Target="slides/slide38.xml" /><Relationship Id="rId21" Type="http://schemas.openxmlformats.org/officeDocument/2006/relationships/slide" Target="slides/slide20.xml" /><Relationship Id="rId34" Type="http://schemas.openxmlformats.org/officeDocument/2006/relationships/slide" Target="slides/slide33.xml" /><Relationship Id="rId42" Type="http://schemas.openxmlformats.org/officeDocument/2006/relationships/slide" Target="slides/slide41.xml" /><Relationship Id="rId47" Type="http://schemas.openxmlformats.org/officeDocument/2006/relationships/slide" Target="slides/slide46.xml" /><Relationship Id="rId50" Type="http://schemas.openxmlformats.org/officeDocument/2006/relationships/slide" Target="slides/slide49.xml" /><Relationship Id="rId55" Type="http://schemas.openxmlformats.org/officeDocument/2006/relationships/slide" Target="slides/slide54.xml" /><Relationship Id="rId63" Type="http://schemas.openxmlformats.org/officeDocument/2006/relationships/slide" Target="slides/slide62.xml" /><Relationship Id="rId68" Type="http://schemas.openxmlformats.org/officeDocument/2006/relationships/tableStyles" Target="tableStyles.xml" /><Relationship Id="rId7" Type="http://schemas.openxmlformats.org/officeDocument/2006/relationships/slide" Target="slides/slide6.xml" /><Relationship Id="rId2" Type="http://schemas.openxmlformats.org/officeDocument/2006/relationships/slide" Target="slides/slide1.xml" /><Relationship Id="rId16" Type="http://schemas.openxmlformats.org/officeDocument/2006/relationships/slide" Target="slides/slide15.xml" /><Relationship Id="rId29" Type="http://schemas.openxmlformats.org/officeDocument/2006/relationships/slide" Target="slides/slide28.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slide" Target="slides/slide39.xml" /><Relationship Id="rId45" Type="http://schemas.openxmlformats.org/officeDocument/2006/relationships/slide" Target="slides/slide44.xml" /><Relationship Id="rId53" Type="http://schemas.openxmlformats.org/officeDocument/2006/relationships/slide" Target="slides/slide52.xml" /><Relationship Id="rId58" Type="http://schemas.openxmlformats.org/officeDocument/2006/relationships/slide" Target="slides/slide57.xml" /><Relationship Id="rId66" Type="http://schemas.openxmlformats.org/officeDocument/2006/relationships/viewProps" Target="viewProp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slide" Target="slides/slide48.xml" /><Relationship Id="rId57" Type="http://schemas.openxmlformats.org/officeDocument/2006/relationships/slide" Target="slides/slide56.xml" /><Relationship Id="rId61" Type="http://schemas.openxmlformats.org/officeDocument/2006/relationships/slide" Target="slides/slide60.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slide" Target="slides/slide30.xml" /><Relationship Id="rId44" Type="http://schemas.openxmlformats.org/officeDocument/2006/relationships/slide" Target="slides/slide43.xml" /><Relationship Id="rId52" Type="http://schemas.openxmlformats.org/officeDocument/2006/relationships/slide" Target="slides/slide51.xml" /><Relationship Id="rId60" Type="http://schemas.openxmlformats.org/officeDocument/2006/relationships/slide" Target="slides/slide59.xml" /><Relationship Id="rId65"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slide" Target="slides/slide42.xml" /><Relationship Id="rId48" Type="http://schemas.openxmlformats.org/officeDocument/2006/relationships/slide" Target="slides/slide47.xml" /><Relationship Id="rId56" Type="http://schemas.openxmlformats.org/officeDocument/2006/relationships/slide" Target="slides/slide55.xml" /><Relationship Id="rId64" Type="http://schemas.openxmlformats.org/officeDocument/2006/relationships/notesMaster" Target="notesMasters/notesMaster1.xml" /><Relationship Id="rId8" Type="http://schemas.openxmlformats.org/officeDocument/2006/relationships/slide" Target="slides/slide7.xml" /><Relationship Id="rId51" Type="http://schemas.openxmlformats.org/officeDocument/2006/relationships/slide" Target="slides/slide50.xml" /><Relationship Id="rId3" Type="http://schemas.openxmlformats.org/officeDocument/2006/relationships/slide" Target="slides/slide2.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slide" Target="slides/slide45.xml" /><Relationship Id="rId59" Type="http://schemas.openxmlformats.org/officeDocument/2006/relationships/slide" Target="slides/slide58.xml" /><Relationship Id="rId67" Type="http://schemas.openxmlformats.org/officeDocument/2006/relationships/theme" Target="theme/theme1.xml" /><Relationship Id="rId20" Type="http://schemas.openxmlformats.org/officeDocument/2006/relationships/slide" Target="slides/slide19.xml" /><Relationship Id="rId41" Type="http://schemas.openxmlformats.org/officeDocument/2006/relationships/slide" Target="slides/slide40.xml" /><Relationship Id="rId54" Type="http://schemas.openxmlformats.org/officeDocument/2006/relationships/slide" Target="slides/slide53.xml" /><Relationship Id="rId62" Type="http://schemas.openxmlformats.org/officeDocument/2006/relationships/slide" Target="slides/slide61.xml" /></Relationships>
</file>

<file path=ppt/diagrams/_rels/data1.xml.rels><?xml version="1.0" encoding="UTF-8" standalone="yes"?>
<Relationships xmlns="http://schemas.openxmlformats.org/package/2006/relationships"><Relationship Id="rId8" Type="http://schemas.openxmlformats.org/officeDocument/2006/relationships/image" Target="../media/image14.svg" /><Relationship Id="rId3" Type="http://schemas.openxmlformats.org/officeDocument/2006/relationships/image" Target="../media/image9.png" /><Relationship Id="rId7" Type="http://schemas.openxmlformats.org/officeDocument/2006/relationships/image" Target="../media/image13.png" /><Relationship Id="rId2" Type="http://schemas.openxmlformats.org/officeDocument/2006/relationships/image" Target="../media/image8.svg" /><Relationship Id="rId1" Type="http://schemas.openxmlformats.org/officeDocument/2006/relationships/image" Target="../media/image7.png" /><Relationship Id="rId6" Type="http://schemas.openxmlformats.org/officeDocument/2006/relationships/image" Target="../media/image12.svg" /><Relationship Id="rId5" Type="http://schemas.openxmlformats.org/officeDocument/2006/relationships/image" Target="../media/image11.png" /><Relationship Id="rId10" Type="http://schemas.openxmlformats.org/officeDocument/2006/relationships/image" Target="../media/image16.svg" /><Relationship Id="rId4" Type="http://schemas.openxmlformats.org/officeDocument/2006/relationships/image" Target="../media/image10.svg" /><Relationship Id="rId9" Type="http://schemas.openxmlformats.org/officeDocument/2006/relationships/image" Target="../media/image15.png" /></Relationships>
</file>

<file path=ppt/diagrams/_rels/drawing1.xml.rels><?xml version="1.0" encoding="UTF-8" standalone="yes"?>
<Relationships xmlns="http://schemas.openxmlformats.org/package/2006/relationships"><Relationship Id="rId8" Type="http://schemas.openxmlformats.org/officeDocument/2006/relationships/image" Target="../media/image14.svg" /><Relationship Id="rId3" Type="http://schemas.openxmlformats.org/officeDocument/2006/relationships/image" Target="../media/image9.png" /><Relationship Id="rId7" Type="http://schemas.openxmlformats.org/officeDocument/2006/relationships/image" Target="../media/image13.png" /><Relationship Id="rId2" Type="http://schemas.openxmlformats.org/officeDocument/2006/relationships/image" Target="../media/image8.svg" /><Relationship Id="rId1" Type="http://schemas.openxmlformats.org/officeDocument/2006/relationships/image" Target="../media/image7.png" /><Relationship Id="rId6" Type="http://schemas.openxmlformats.org/officeDocument/2006/relationships/image" Target="../media/image12.svg" /><Relationship Id="rId5" Type="http://schemas.openxmlformats.org/officeDocument/2006/relationships/image" Target="../media/image11.png" /><Relationship Id="rId10" Type="http://schemas.openxmlformats.org/officeDocument/2006/relationships/image" Target="../media/image16.svg" /><Relationship Id="rId4" Type="http://schemas.openxmlformats.org/officeDocument/2006/relationships/image" Target="../media/image10.svg" /><Relationship Id="rId9" Type="http://schemas.openxmlformats.org/officeDocument/2006/relationships/image" Target="../media/image15.png" /></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633A76-533A-4696-86A5-3F77D7457C9D}"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D256E14D-3D9E-47FE-AC64-D2A741B0BDCA}">
      <dgm:prSet/>
      <dgm:spPr/>
      <dgm:t>
        <a:bodyPr/>
        <a:lstStyle/>
        <a:p>
          <a:pPr>
            <a:defRPr cap="all"/>
          </a:pPr>
          <a:r>
            <a:rPr lang="en-US"/>
            <a:t>In economics the study of consumer behaviour  occupies an important place</a:t>
          </a:r>
        </a:p>
      </dgm:t>
    </dgm:pt>
    <dgm:pt modelId="{878CDF05-2716-41F1-AF2D-92ED0A83A068}" type="parTrans" cxnId="{AD1D766B-4E85-4F48-BA76-118B540AAB8B}">
      <dgm:prSet/>
      <dgm:spPr/>
      <dgm:t>
        <a:bodyPr/>
        <a:lstStyle/>
        <a:p>
          <a:endParaRPr lang="en-US"/>
        </a:p>
      </dgm:t>
    </dgm:pt>
    <dgm:pt modelId="{40557AB7-1DDB-4A49-BA10-5DB21E950C76}" type="sibTrans" cxnId="{AD1D766B-4E85-4F48-BA76-118B540AAB8B}">
      <dgm:prSet/>
      <dgm:spPr/>
      <dgm:t>
        <a:bodyPr/>
        <a:lstStyle/>
        <a:p>
          <a:endParaRPr lang="en-US"/>
        </a:p>
      </dgm:t>
    </dgm:pt>
    <dgm:pt modelId="{6F71CEBD-CA53-4074-97C3-393FE65C41E6}">
      <dgm:prSet/>
      <dgm:spPr/>
      <dgm:t>
        <a:bodyPr/>
        <a:lstStyle/>
        <a:p>
          <a:pPr>
            <a:defRPr cap="all"/>
          </a:pPr>
          <a:r>
            <a:rPr lang="en-US"/>
            <a:t>The problem of a consumer consists of three  things: (a) the object, (b) the constraints, and (c)  the decision variable</a:t>
          </a:r>
        </a:p>
      </dgm:t>
    </dgm:pt>
    <dgm:pt modelId="{D8EE7DD4-3C02-4015-8387-07FC1E4437EF}" type="parTrans" cxnId="{6EC36826-B5D1-4ACE-9A0E-C60F6407340A}">
      <dgm:prSet/>
      <dgm:spPr/>
      <dgm:t>
        <a:bodyPr/>
        <a:lstStyle/>
        <a:p>
          <a:endParaRPr lang="en-US"/>
        </a:p>
      </dgm:t>
    </dgm:pt>
    <dgm:pt modelId="{2BCF047C-962A-42E8-9C1E-CC49C7470C8B}" type="sibTrans" cxnId="{6EC36826-B5D1-4ACE-9A0E-C60F6407340A}">
      <dgm:prSet/>
      <dgm:spPr/>
      <dgm:t>
        <a:bodyPr/>
        <a:lstStyle/>
        <a:p>
          <a:endParaRPr lang="en-US"/>
        </a:p>
      </dgm:t>
    </dgm:pt>
    <dgm:pt modelId="{8258189E-4223-4AAD-A48D-F4427495E8B5}">
      <dgm:prSet/>
      <dgm:spPr/>
      <dgm:t>
        <a:bodyPr/>
        <a:lstStyle/>
        <a:p>
          <a:pPr>
            <a:defRPr cap="all"/>
          </a:pPr>
          <a:r>
            <a:rPr lang="en-US" dirty="0"/>
            <a:t>Object – To maximize total utility (Satisfaction)</a:t>
          </a:r>
        </a:p>
      </dgm:t>
    </dgm:pt>
    <dgm:pt modelId="{E26C95DD-E089-4D50-8C23-2F287C4F4ABF}" type="parTrans" cxnId="{04A3A078-3CC1-4836-9C7A-DE704559BB20}">
      <dgm:prSet/>
      <dgm:spPr/>
      <dgm:t>
        <a:bodyPr/>
        <a:lstStyle/>
        <a:p>
          <a:endParaRPr lang="en-US"/>
        </a:p>
      </dgm:t>
    </dgm:pt>
    <dgm:pt modelId="{7BBC05B5-BE47-49FB-BFC8-F392C84B1C9D}" type="sibTrans" cxnId="{04A3A078-3CC1-4836-9C7A-DE704559BB20}">
      <dgm:prSet/>
      <dgm:spPr/>
      <dgm:t>
        <a:bodyPr/>
        <a:lstStyle/>
        <a:p>
          <a:endParaRPr lang="en-US"/>
        </a:p>
      </dgm:t>
    </dgm:pt>
    <dgm:pt modelId="{86B35082-9318-454B-AB88-75EF1A3FC55C}">
      <dgm:prSet/>
      <dgm:spPr/>
      <dgm:t>
        <a:bodyPr/>
        <a:lstStyle/>
        <a:p>
          <a:pPr>
            <a:defRPr cap="all"/>
          </a:pPr>
          <a:r>
            <a:rPr lang="en-US"/>
            <a:t>Constraint – Limited Resources (Income)</a:t>
          </a:r>
        </a:p>
      </dgm:t>
    </dgm:pt>
    <dgm:pt modelId="{8B0BF79E-9D98-4A7C-8319-AFDD06C685AD}" type="parTrans" cxnId="{218D15C8-AA35-4DA4-9E4B-53278E24FA7B}">
      <dgm:prSet/>
      <dgm:spPr/>
      <dgm:t>
        <a:bodyPr/>
        <a:lstStyle/>
        <a:p>
          <a:endParaRPr lang="en-US"/>
        </a:p>
      </dgm:t>
    </dgm:pt>
    <dgm:pt modelId="{10FCC7CD-5873-4E51-BDB4-B7955D0F06E1}" type="sibTrans" cxnId="{218D15C8-AA35-4DA4-9E4B-53278E24FA7B}">
      <dgm:prSet/>
      <dgm:spPr/>
      <dgm:t>
        <a:bodyPr/>
        <a:lstStyle/>
        <a:p>
          <a:endParaRPr lang="en-US"/>
        </a:p>
      </dgm:t>
    </dgm:pt>
    <dgm:pt modelId="{0281AF54-CFF5-48A9-BCDD-FC0321FBDD9C}">
      <dgm:prSet/>
      <dgm:spPr/>
      <dgm:t>
        <a:bodyPr/>
        <a:lstStyle/>
        <a:p>
          <a:pPr>
            <a:defRPr cap="all"/>
          </a:pPr>
          <a:r>
            <a:rPr lang="en-US"/>
            <a:t>Decision Variable – the quantity purchased using  limited resources</a:t>
          </a:r>
        </a:p>
      </dgm:t>
    </dgm:pt>
    <dgm:pt modelId="{D40DE185-F2F3-4207-ACD9-DB1A9E689E3E}" type="parTrans" cxnId="{32DEE706-355F-43C4-B801-D632F6BD45EF}">
      <dgm:prSet/>
      <dgm:spPr/>
      <dgm:t>
        <a:bodyPr/>
        <a:lstStyle/>
        <a:p>
          <a:endParaRPr lang="en-US"/>
        </a:p>
      </dgm:t>
    </dgm:pt>
    <dgm:pt modelId="{38117D83-83EB-44A4-BC5D-BFDA9C83DEEF}" type="sibTrans" cxnId="{32DEE706-355F-43C4-B801-D632F6BD45EF}">
      <dgm:prSet/>
      <dgm:spPr/>
      <dgm:t>
        <a:bodyPr/>
        <a:lstStyle/>
        <a:p>
          <a:endParaRPr lang="en-US"/>
        </a:p>
      </dgm:t>
    </dgm:pt>
    <dgm:pt modelId="{7382AF0F-1062-4D30-9562-68CD63D0E793}" type="pres">
      <dgm:prSet presAssocID="{A7633A76-533A-4696-86A5-3F77D7457C9D}" presName="root" presStyleCnt="0">
        <dgm:presLayoutVars>
          <dgm:dir/>
          <dgm:resizeHandles val="exact"/>
        </dgm:presLayoutVars>
      </dgm:prSet>
      <dgm:spPr/>
    </dgm:pt>
    <dgm:pt modelId="{49D09BDC-1566-4DE2-8CF7-94F2E493E6A1}" type="pres">
      <dgm:prSet presAssocID="{D256E14D-3D9E-47FE-AC64-D2A741B0BDCA}" presName="compNode" presStyleCnt="0"/>
      <dgm:spPr/>
    </dgm:pt>
    <dgm:pt modelId="{E40B810F-EECC-4D0B-BC6A-8A3CAA2F36E5}" type="pres">
      <dgm:prSet presAssocID="{D256E14D-3D9E-47FE-AC64-D2A741B0BDCA}" presName="iconBgRect" presStyleLbl="bgShp" presStyleIdx="0" presStyleCnt="5"/>
      <dgm:spPr>
        <a:prstGeom prst="round2DiagRect">
          <a:avLst>
            <a:gd name="adj1" fmla="val 29727"/>
            <a:gd name="adj2" fmla="val 0"/>
          </a:avLst>
        </a:prstGeom>
      </dgm:spPr>
    </dgm:pt>
    <dgm:pt modelId="{2926C136-9AEF-4B08-B862-2A63028EEE2E}" type="pres">
      <dgm:prSet presAssocID="{D256E14D-3D9E-47FE-AC64-D2A741B0BDCA}" presName="iconRect" presStyleLbl="node1" presStyleIdx="0" presStyleCnt="5"/>
      <dgm:spPr>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ins"/>
        </a:ext>
      </dgm:extLst>
    </dgm:pt>
    <dgm:pt modelId="{383AE0E4-8481-4736-8099-F62CE08A19D2}" type="pres">
      <dgm:prSet presAssocID="{D256E14D-3D9E-47FE-AC64-D2A741B0BDCA}" presName="spaceRect" presStyleCnt="0"/>
      <dgm:spPr/>
    </dgm:pt>
    <dgm:pt modelId="{DE9DD5C1-E0AF-4FE8-9021-72FAAB5B944D}" type="pres">
      <dgm:prSet presAssocID="{D256E14D-3D9E-47FE-AC64-D2A741B0BDCA}" presName="textRect" presStyleLbl="revTx" presStyleIdx="0" presStyleCnt="5">
        <dgm:presLayoutVars>
          <dgm:chMax val="1"/>
          <dgm:chPref val="1"/>
        </dgm:presLayoutVars>
      </dgm:prSet>
      <dgm:spPr/>
    </dgm:pt>
    <dgm:pt modelId="{CA8BB570-47DA-499E-A273-79583B4F3C36}" type="pres">
      <dgm:prSet presAssocID="{40557AB7-1DDB-4A49-BA10-5DB21E950C76}" presName="sibTrans" presStyleCnt="0"/>
      <dgm:spPr/>
    </dgm:pt>
    <dgm:pt modelId="{AA6E12EC-4008-49E1-BF68-5746A8D401F3}" type="pres">
      <dgm:prSet presAssocID="{6F71CEBD-CA53-4074-97C3-393FE65C41E6}" presName="compNode" presStyleCnt="0"/>
      <dgm:spPr/>
    </dgm:pt>
    <dgm:pt modelId="{10C76077-C452-4DE8-A2A2-84C011C380F0}" type="pres">
      <dgm:prSet presAssocID="{6F71CEBD-CA53-4074-97C3-393FE65C41E6}" presName="iconBgRect" presStyleLbl="bgShp" presStyleIdx="1" presStyleCnt="5"/>
      <dgm:spPr>
        <a:prstGeom prst="round2DiagRect">
          <a:avLst>
            <a:gd name="adj1" fmla="val 29727"/>
            <a:gd name="adj2" fmla="val 0"/>
          </a:avLst>
        </a:prstGeom>
      </dgm:spPr>
    </dgm:pt>
    <dgm:pt modelId="{9819F1D1-3EE6-4E23-BB95-7A6073CE7EC5}" type="pres">
      <dgm:prSet presAssocID="{6F71CEBD-CA53-4074-97C3-393FE65C41E6}" presName="iconRect" presStyleLbl="node1" presStyleIdx="1" presStyleCnt="5"/>
      <dgm:spPr>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ierarchy"/>
        </a:ext>
      </dgm:extLst>
    </dgm:pt>
    <dgm:pt modelId="{1B861F15-C30E-4512-8A61-4C475E373894}" type="pres">
      <dgm:prSet presAssocID="{6F71CEBD-CA53-4074-97C3-393FE65C41E6}" presName="spaceRect" presStyleCnt="0"/>
      <dgm:spPr/>
    </dgm:pt>
    <dgm:pt modelId="{4E4A67F4-55FA-4B4A-847E-87DE23DA1DC8}" type="pres">
      <dgm:prSet presAssocID="{6F71CEBD-CA53-4074-97C3-393FE65C41E6}" presName="textRect" presStyleLbl="revTx" presStyleIdx="1" presStyleCnt="5">
        <dgm:presLayoutVars>
          <dgm:chMax val="1"/>
          <dgm:chPref val="1"/>
        </dgm:presLayoutVars>
      </dgm:prSet>
      <dgm:spPr/>
    </dgm:pt>
    <dgm:pt modelId="{53A4BE43-07FA-4818-AF01-DBA7771C6B2C}" type="pres">
      <dgm:prSet presAssocID="{2BCF047C-962A-42E8-9C1E-CC49C7470C8B}" presName="sibTrans" presStyleCnt="0"/>
      <dgm:spPr/>
    </dgm:pt>
    <dgm:pt modelId="{D93005FF-1F4C-463F-B8E2-647D9476793F}" type="pres">
      <dgm:prSet presAssocID="{8258189E-4223-4AAD-A48D-F4427495E8B5}" presName="compNode" presStyleCnt="0"/>
      <dgm:spPr/>
    </dgm:pt>
    <dgm:pt modelId="{365993BF-CB1A-4109-86F2-FF348694181F}" type="pres">
      <dgm:prSet presAssocID="{8258189E-4223-4AAD-A48D-F4427495E8B5}" presName="iconBgRect" presStyleLbl="bgShp" presStyleIdx="2" presStyleCnt="5"/>
      <dgm:spPr>
        <a:prstGeom prst="round2DiagRect">
          <a:avLst>
            <a:gd name="adj1" fmla="val 29727"/>
            <a:gd name="adj2" fmla="val 0"/>
          </a:avLst>
        </a:prstGeom>
      </dgm:spPr>
    </dgm:pt>
    <dgm:pt modelId="{E2395D56-A039-4775-B8E0-3B3DB34136C1}" type="pres">
      <dgm:prSet presAssocID="{8258189E-4223-4AAD-A48D-F4427495E8B5}" presName="iconRect" presStyleLbl="node1" presStyleIdx="2" presStyleCnt="5"/>
      <dgm:spPr>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Electrician"/>
        </a:ext>
      </dgm:extLst>
    </dgm:pt>
    <dgm:pt modelId="{59967211-A81D-451B-B645-4B7E780C263C}" type="pres">
      <dgm:prSet presAssocID="{8258189E-4223-4AAD-A48D-F4427495E8B5}" presName="spaceRect" presStyleCnt="0"/>
      <dgm:spPr/>
    </dgm:pt>
    <dgm:pt modelId="{B5304561-6DA4-43AE-9328-60795141EA1C}" type="pres">
      <dgm:prSet presAssocID="{8258189E-4223-4AAD-A48D-F4427495E8B5}" presName="textRect" presStyleLbl="revTx" presStyleIdx="2" presStyleCnt="5">
        <dgm:presLayoutVars>
          <dgm:chMax val="1"/>
          <dgm:chPref val="1"/>
        </dgm:presLayoutVars>
      </dgm:prSet>
      <dgm:spPr/>
    </dgm:pt>
    <dgm:pt modelId="{C3AD505D-A1D7-4917-B208-3D0C559F63C8}" type="pres">
      <dgm:prSet presAssocID="{7BBC05B5-BE47-49FB-BFC8-F392C84B1C9D}" presName="sibTrans" presStyleCnt="0"/>
      <dgm:spPr/>
    </dgm:pt>
    <dgm:pt modelId="{FA55FD6C-AFE3-4F24-8E5B-83C4EC2D71DA}" type="pres">
      <dgm:prSet presAssocID="{86B35082-9318-454B-AB88-75EF1A3FC55C}" presName="compNode" presStyleCnt="0"/>
      <dgm:spPr/>
    </dgm:pt>
    <dgm:pt modelId="{EDE4D8F8-A46A-4591-9DDB-F6D2B274DE72}" type="pres">
      <dgm:prSet presAssocID="{86B35082-9318-454B-AB88-75EF1A3FC55C}" presName="iconBgRect" presStyleLbl="bgShp" presStyleIdx="3" presStyleCnt="5"/>
      <dgm:spPr>
        <a:prstGeom prst="round2DiagRect">
          <a:avLst>
            <a:gd name="adj1" fmla="val 29727"/>
            <a:gd name="adj2" fmla="val 0"/>
          </a:avLst>
        </a:prstGeom>
      </dgm:spPr>
    </dgm:pt>
    <dgm:pt modelId="{9F1EF452-D11F-4913-B064-B990B26F4776}" type="pres">
      <dgm:prSet presAssocID="{86B35082-9318-454B-AB88-75EF1A3FC55C}" presName="iconRect" presStyleLbl="node1" presStyleIdx="3" presStyleCnt="5"/>
      <dgm:spPr>
        <a:blipFill>
          <a:blip xmlns:r="http://schemas.openxmlformats.org/officeDocument/2006/relationships"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ollar"/>
        </a:ext>
      </dgm:extLst>
    </dgm:pt>
    <dgm:pt modelId="{AEC5AAE5-66BA-4433-94BB-A8075CAADC85}" type="pres">
      <dgm:prSet presAssocID="{86B35082-9318-454B-AB88-75EF1A3FC55C}" presName="spaceRect" presStyleCnt="0"/>
      <dgm:spPr/>
    </dgm:pt>
    <dgm:pt modelId="{432A24A8-0919-40D1-9EB0-42EC78DA693A}" type="pres">
      <dgm:prSet presAssocID="{86B35082-9318-454B-AB88-75EF1A3FC55C}" presName="textRect" presStyleLbl="revTx" presStyleIdx="3" presStyleCnt="5">
        <dgm:presLayoutVars>
          <dgm:chMax val="1"/>
          <dgm:chPref val="1"/>
        </dgm:presLayoutVars>
      </dgm:prSet>
      <dgm:spPr/>
    </dgm:pt>
    <dgm:pt modelId="{41BC6F59-FAD9-4A97-A933-CC34AE06B950}" type="pres">
      <dgm:prSet presAssocID="{10FCC7CD-5873-4E51-BDB4-B7955D0F06E1}" presName="sibTrans" presStyleCnt="0"/>
      <dgm:spPr/>
    </dgm:pt>
    <dgm:pt modelId="{8835F492-AD98-464E-9C68-DBD4B07B979C}" type="pres">
      <dgm:prSet presAssocID="{0281AF54-CFF5-48A9-BCDD-FC0321FBDD9C}" presName="compNode" presStyleCnt="0"/>
      <dgm:spPr/>
    </dgm:pt>
    <dgm:pt modelId="{AC827AB7-B52A-4DB5-85FD-14051397DDF8}" type="pres">
      <dgm:prSet presAssocID="{0281AF54-CFF5-48A9-BCDD-FC0321FBDD9C}" presName="iconBgRect" presStyleLbl="bgShp" presStyleIdx="4" presStyleCnt="5"/>
      <dgm:spPr>
        <a:prstGeom prst="round2DiagRect">
          <a:avLst>
            <a:gd name="adj1" fmla="val 29727"/>
            <a:gd name="adj2" fmla="val 0"/>
          </a:avLst>
        </a:prstGeom>
      </dgm:spPr>
    </dgm:pt>
    <dgm:pt modelId="{87D12807-0201-4B4F-A9BD-4721805278E9}" type="pres">
      <dgm:prSet presAssocID="{0281AF54-CFF5-48A9-BCDD-FC0321FBDD9C}" presName="iconRect" presStyleLbl="node1" presStyleIdx="4" presStyleCnt="5"/>
      <dgm:spPr>
        <a:blipFill>
          <a:blip xmlns:r="http://schemas.openxmlformats.org/officeDocument/2006/relationships"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alculator"/>
        </a:ext>
      </dgm:extLst>
    </dgm:pt>
    <dgm:pt modelId="{3E4575A1-CFA5-4A41-BCBE-21B35DD3EB19}" type="pres">
      <dgm:prSet presAssocID="{0281AF54-CFF5-48A9-BCDD-FC0321FBDD9C}" presName="spaceRect" presStyleCnt="0"/>
      <dgm:spPr/>
    </dgm:pt>
    <dgm:pt modelId="{D5A7244D-592F-436C-90F0-E4E7D105E7C0}" type="pres">
      <dgm:prSet presAssocID="{0281AF54-CFF5-48A9-BCDD-FC0321FBDD9C}" presName="textRect" presStyleLbl="revTx" presStyleIdx="4" presStyleCnt="5">
        <dgm:presLayoutVars>
          <dgm:chMax val="1"/>
          <dgm:chPref val="1"/>
        </dgm:presLayoutVars>
      </dgm:prSet>
      <dgm:spPr/>
    </dgm:pt>
  </dgm:ptLst>
  <dgm:cxnLst>
    <dgm:cxn modelId="{32DEE706-355F-43C4-B801-D632F6BD45EF}" srcId="{A7633A76-533A-4696-86A5-3F77D7457C9D}" destId="{0281AF54-CFF5-48A9-BCDD-FC0321FBDD9C}" srcOrd="4" destOrd="0" parTransId="{D40DE185-F2F3-4207-ACD9-DB1A9E689E3E}" sibTransId="{38117D83-83EB-44A4-BC5D-BFDA9C83DEEF}"/>
    <dgm:cxn modelId="{6EC36826-B5D1-4ACE-9A0E-C60F6407340A}" srcId="{A7633A76-533A-4696-86A5-3F77D7457C9D}" destId="{6F71CEBD-CA53-4074-97C3-393FE65C41E6}" srcOrd="1" destOrd="0" parTransId="{D8EE7DD4-3C02-4015-8387-07FC1E4437EF}" sibTransId="{2BCF047C-962A-42E8-9C1E-CC49C7470C8B}"/>
    <dgm:cxn modelId="{25646062-9A59-4883-B61F-27F4A4C1DCDB}" type="presOf" srcId="{D256E14D-3D9E-47FE-AC64-D2A741B0BDCA}" destId="{DE9DD5C1-E0AF-4FE8-9021-72FAAB5B944D}" srcOrd="0" destOrd="0" presId="urn:microsoft.com/office/officeart/2018/5/layout/IconLeafLabelList"/>
    <dgm:cxn modelId="{2B2B8846-7DD8-436D-9F06-A8774BE5ADD1}" type="presOf" srcId="{86B35082-9318-454B-AB88-75EF1A3FC55C}" destId="{432A24A8-0919-40D1-9EB0-42EC78DA693A}" srcOrd="0" destOrd="0" presId="urn:microsoft.com/office/officeart/2018/5/layout/IconLeafLabelList"/>
    <dgm:cxn modelId="{AD1D766B-4E85-4F48-BA76-118B540AAB8B}" srcId="{A7633A76-533A-4696-86A5-3F77D7457C9D}" destId="{D256E14D-3D9E-47FE-AC64-D2A741B0BDCA}" srcOrd="0" destOrd="0" parTransId="{878CDF05-2716-41F1-AF2D-92ED0A83A068}" sibTransId="{40557AB7-1DDB-4A49-BA10-5DB21E950C76}"/>
    <dgm:cxn modelId="{04A3A078-3CC1-4836-9C7A-DE704559BB20}" srcId="{A7633A76-533A-4696-86A5-3F77D7457C9D}" destId="{8258189E-4223-4AAD-A48D-F4427495E8B5}" srcOrd="2" destOrd="0" parTransId="{E26C95DD-E089-4D50-8C23-2F287C4F4ABF}" sibTransId="{7BBC05B5-BE47-49FB-BFC8-F392C84B1C9D}"/>
    <dgm:cxn modelId="{11828D7F-5029-4645-98A4-1F31280FB831}" type="presOf" srcId="{8258189E-4223-4AAD-A48D-F4427495E8B5}" destId="{B5304561-6DA4-43AE-9328-60795141EA1C}" srcOrd="0" destOrd="0" presId="urn:microsoft.com/office/officeart/2018/5/layout/IconLeafLabelList"/>
    <dgm:cxn modelId="{10E46C81-2F59-438D-9186-6A1198895A6A}" type="presOf" srcId="{A7633A76-533A-4696-86A5-3F77D7457C9D}" destId="{7382AF0F-1062-4D30-9562-68CD63D0E793}" srcOrd="0" destOrd="0" presId="urn:microsoft.com/office/officeart/2018/5/layout/IconLeafLabelList"/>
    <dgm:cxn modelId="{9BE152A0-23D2-4004-B8FA-F69B42B3B580}" type="presOf" srcId="{0281AF54-CFF5-48A9-BCDD-FC0321FBDD9C}" destId="{D5A7244D-592F-436C-90F0-E4E7D105E7C0}" srcOrd="0" destOrd="0" presId="urn:microsoft.com/office/officeart/2018/5/layout/IconLeafLabelList"/>
    <dgm:cxn modelId="{9309EDC5-9258-4238-A19B-5B3AAEFF4A99}" type="presOf" srcId="{6F71CEBD-CA53-4074-97C3-393FE65C41E6}" destId="{4E4A67F4-55FA-4B4A-847E-87DE23DA1DC8}" srcOrd="0" destOrd="0" presId="urn:microsoft.com/office/officeart/2018/5/layout/IconLeafLabelList"/>
    <dgm:cxn modelId="{218D15C8-AA35-4DA4-9E4B-53278E24FA7B}" srcId="{A7633A76-533A-4696-86A5-3F77D7457C9D}" destId="{86B35082-9318-454B-AB88-75EF1A3FC55C}" srcOrd="3" destOrd="0" parTransId="{8B0BF79E-9D98-4A7C-8319-AFDD06C685AD}" sibTransId="{10FCC7CD-5873-4E51-BDB4-B7955D0F06E1}"/>
    <dgm:cxn modelId="{86A379D0-59FC-449F-971D-A806253FA39D}" type="presParOf" srcId="{7382AF0F-1062-4D30-9562-68CD63D0E793}" destId="{49D09BDC-1566-4DE2-8CF7-94F2E493E6A1}" srcOrd="0" destOrd="0" presId="urn:microsoft.com/office/officeart/2018/5/layout/IconLeafLabelList"/>
    <dgm:cxn modelId="{E094A42E-B956-41DC-8B68-18B5510D241C}" type="presParOf" srcId="{49D09BDC-1566-4DE2-8CF7-94F2E493E6A1}" destId="{E40B810F-EECC-4D0B-BC6A-8A3CAA2F36E5}" srcOrd="0" destOrd="0" presId="urn:microsoft.com/office/officeart/2018/5/layout/IconLeafLabelList"/>
    <dgm:cxn modelId="{B91D3A1A-830F-4912-B82A-B76A64005A48}" type="presParOf" srcId="{49D09BDC-1566-4DE2-8CF7-94F2E493E6A1}" destId="{2926C136-9AEF-4B08-B862-2A63028EEE2E}" srcOrd="1" destOrd="0" presId="urn:microsoft.com/office/officeart/2018/5/layout/IconLeafLabelList"/>
    <dgm:cxn modelId="{03FCF480-EBB1-45DC-A2AD-77C3555D7EA3}" type="presParOf" srcId="{49D09BDC-1566-4DE2-8CF7-94F2E493E6A1}" destId="{383AE0E4-8481-4736-8099-F62CE08A19D2}" srcOrd="2" destOrd="0" presId="urn:microsoft.com/office/officeart/2018/5/layout/IconLeafLabelList"/>
    <dgm:cxn modelId="{80171EDB-17DC-4918-A903-0CAA7FED0F8C}" type="presParOf" srcId="{49D09BDC-1566-4DE2-8CF7-94F2E493E6A1}" destId="{DE9DD5C1-E0AF-4FE8-9021-72FAAB5B944D}" srcOrd="3" destOrd="0" presId="urn:microsoft.com/office/officeart/2018/5/layout/IconLeafLabelList"/>
    <dgm:cxn modelId="{BBBBC6D8-BEC1-4C99-BFE4-373D4F2847D7}" type="presParOf" srcId="{7382AF0F-1062-4D30-9562-68CD63D0E793}" destId="{CA8BB570-47DA-499E-A273-79583B4F3C36}" srcOrd="1" destOrd="0" presId="urn:microsoft.com/office/officeart/2018/5/layout/IconLeafLabelList"/>
    <dgm:cxn modelId="{A9EFF4B8-28DB-44D3-A01E-DD094E238755}" type="presParOf" srcId="{7382AF0F-1062-4D30-9562-68CD63D0E793}" destId="{AA6E12EC-4008-49E1-BF68-5746A8D401F3}" srcOrd="2" destOrd="0" presId="urn:microsoft.com/office/officeart/2018/5/layout/IconLeafLabelList"/>
    <dgm:cxn modelId="{13E58E00-6681-4850-816C-EB07806BD4A6}" type="presParOf" srcId="{AA6E12EC-4008-49E1-BF68-5746A8D401F3}" destId="{10C76077-C452-4DE8-A2A2-84C011C380F0}" srcOrd="0" destOrd="0" presId="urn:microsoft.com/office/officeart/2018/5/layout/IconLeafLabelList"/>
    <dgm:cxn modelId="{20006C9E-DD39-4C48-856A-DF70C2A97D2A}" type="presParOf" srcId="{AA6E12EC-4008-49E1-BF68-5746A8D401F3}" destId="{9819F1D1-3EE6-4E23-BB95-7A6073CE7EC5}" srcOrd="1" destOrd="0" presId="urn:microsoft.com/office/officeart/2018/5/layout/IconLeafLabelList"/>
    <dgm:cxn modelId="{3CE1D4B7-4F39-43EE-B0FB-A8B59594E27E}" type="presParOf" srcId="{AA6E12EC-4008-49E1-BF68-5746A8D401F3}" destId="{1B861F15-C30E-4512-8A61-4C475E373894}" srcOrd="2" destOrd="0" presId="urn:microsoft.com/office/officeart/2018/5/layout/IconLeafLabelList"/>
    <dgm:cxn modelId="{2A9641E7-770E-4A14-B77C-CBDAEC253D8B}" type="presParOf" srcId="{AA6E12EC-4008-49E1-BF68-5746A8D401F3}" destId="{4E4A67F4-55FA-4B4A-847E-87DE23DA1DC8}" srcOrd="3" destOrd="0" presId="urn:microsoft.com/office/officeart/2018/5/layout/IconLeafLabelList"/>
    <dgm:cxn modelId="{46761D13-FDA3-45E6-9B0C-16CCD2609284}" type="presParOf" srcId="{7382AF0F-1062-4D30-9562-68CD63D0E793}" destId="{53A4BE43-07FA-4818-AF01-DBA7771C6B2C}" srcOrd="3" destOrd="0" presId="urn:microsoft.com/office/officeart/2018/5/layout/IconLeafLabelList"/>
    <dgm:cxn modelId="{276ACBCB-2D3B-464E-A104-CAA1455A0810}" type="presParOf" srcId="{7382AF0F-1062-4D30-9562-68CD63D0E793}" destId="{D93005FF-1F4C-463F-B8E2-647D9476793F}" srcOrd="4" destOrd="0" presId="urn:microsoft.com/office/officeart/2018/5/layout/IconLeafLabelList"/>
    <dgm:cxn modelId="{72A01BBF-5476-40D2-9F26-8C364B11E6E6}" type="presParOf" srcId="{D93005FF-1F4C-463F-B8E2-647D9476793F}" destId="{365993BF-CB1A-4109-86F2-FF348694181F}" srcOrd="0" destOrd="0" presId="urn:microsoft.com/office/officeart/2018/5/layout/IconLeafLabelList"/>
    <dgm:cxn modelId="{62B237F5-8A81-465E-AD6E-3869D047A4C2}" type="presParOf" srcId="{D93005FF-1F4C-463F-B8E2-647D9476793F}" destId="{E2395D56-A039-4775-B8E0-3B3DB34136C1}" srcOrd="1" destOrd="0" presId="urn:microsoft.com/office/officeart/2018/5/layout/IconLeafLabelList"/>
    <dgm:cxn modelId="{E97FD525-0350-446F-AAEC-A34FA1F75629}" type="presParOf" srcId="{D93005FF-1F4C-463F-B8E2-647D9476793F}" destId="{59967211-A81D-451B-B645-4B7E780C263C}" srcOrd="2" destOrd="0" presId="urn:microsoft.com/office/officeart/2018/5/layout/IconLeafLabelList"/>
    <dgm:cxn modelId="{508EC7F6-8AAF-4921-9357-2F89DDAA3783}" type="presParOf" srcId="{D93005FF-1F4C-463F-B8E2-647D9476793F}" destId="{B5304561-6DA4-43AE-9328-60795141EA1C}" srcOrd="3" destOrd="0" presId="urn:microsoft.com/office/officeart/2018/5/layout/IconLeafLabelList"/>
    <dgm:cxn modelId="{85ACF717-5B18-4E09-BFC2-5B4C0972A61B}" type="presParOf" srcId="{7382AF0F-1062-4D30-9562-68CD63D0E793}" destId="{C3AD505D-A1D7-4917-B208-3D0C559F63C8}" srcOrd="5" destOrd="0" presId="urn:microsoft.com/office/officeart/2018/5/layout/IconLeafLabelList"/>
    <dgm:cxn modelId="{C21F6300-3CA5-48EA-879D-D46DBCECD43F}" type="presParOf" srcId="{7382AF0F-1062-4D30-9562-68CD63D0E793}" destId="{FA55FD6C-AFE3-4F24-8E5B-83C4EC2D71DA}" srcOrd="6" destOrd="0" presId="urn:microsoft.com/office/officeart/2018/5/layout/IconLeafLabelList"/>
    <dgm:cxn modelId="{854F8D45-1063-48E2-80E4-1DBF968C41A9}" type="presParOf" srcId="{FA55FD6C-AFE3-4F24-8E5B-83C4EC2D71DA}" destId="{EDE4D8F8-A46A-4591-9DDB-F6D2B274DE72}" srcOrd="0" destOrd="0" presId="urn:microsoft.com/office/officeart/2018/5/layout/IconLeafLabelList"/>
    <dgm:cxn modelId="{3454BD77-9BA4-4601-9934-F4181F7B85C6}" type="presParOf" srcId="{FA55FD6C-AFE3-4F24-8E5B-83C4EC2D71DA}" destId="{9F1EF452-D11F-4913-B064-B990B26F4776}" srcOrd="1" destOrd="0" presId="urn:microsoft.com/office/officeart/2018/5/layout/IconLeafLabelList"/>
    <dgm:cxn modelId="{B3BDC6CD-3D1F-4834-A14F-539DCCC941D6}" type="presParOf" srcId="{FA55FD6C-AFE3-4F24-8E5B-83C4EC2D71DA}" destId="{AEC5AAE5-66BA-4433-94BB-A8075CAADC85}" srcOrd="2" destOrd="0" presId="urn:microsoft.com/office/officeart/2018/5/layout/IconLeafLabelList"/>
    <dgm:cxn modelId="{57AE3959-FC7D-45B5-AF6F-F5627D0039F5}" type="presParOf" srcId="{FA55FD6C-AFE3-4F24-8E5B-83C4EC2D71DA}" destId="{432A24A8-0919-40D1-9EB0-42EC78DA693A}" srcOrd="3" destOrd="0" presId="urn:microsoft.com/office/officeart/2018/5/layout/IconLeafLabelList"/>
    <dgm:cxn modelId="{91FA8167-4656-46F4-B35D-664868A0ED9E}" type="presParOf" srcId="{7382AF0F-1062-4D30-9562-68CD63D0E793}" destId="{41BC6F59-FAD9-4A97-A933-CC34AE06B950}" srcOrd="7" destOrd="0" presId="urn:microsoft.com/office/officeart/2018/5/layout/IconLeafLabelList"/>
    <dgm:cxn modelId="{37C1F4C4-A5F7-4D61-BC23-26248DFDDF35}" type="presParOf" srcId="{7382AF0F-1062-4D30-9562-68CD63D0E793}" destId="{8835F492-AD98-464E-9C68-DBD4B07B979C}" srcOrd="8" destOrd="0" presId="urn:microsoft.com/office/officeart/2018/5/layout/IconLeafLabelList"/>
    <dgm:cxn modelId="{D6A27E3D-FF34-4D95-A4CB-5EA854755BB7}" type="presParOf" srcId="{8835F492-AD98-464E-9C68-DBD4B07B979C}" destId="{AC827AB7-B52A-4DB5-85FD-14051397DDF8}" srcOrd="0" destOrd="0" presId="urn:microsoft.com/office/officeart/2018/5/layout/IconLeafLabelList"/>
    <dgm:cxn modelId="{2A6F205E-6C6D-4815-A8E2-07A09075D196}" type="presParOf" srcId="{8835F492-AD98-464E-9C68-DBD4B07B979C}" destId="{87D12807-0201-4B4F-A9BD-4721805278E9}" srcOrd="1" destOrd="0" presId="urn:microsoft.com/office/officeart/2018/5/layout/IconLeafLabelList"/>
    <dgm:cxn modelId="{BD4060E2-308F-4ECD-A69F-2946166D652A}" type="presParOf" srcId="{8835F492-AD98-464E-9C68-DBD4B07B979C}" destId="{3E4575A1-CFA5-4A41-BCBE-21B35DD3EB19}" srcOrd="2" destOrd="0" presId="urn:microsoft.com/office/officeart/2018/5/layout/IconLeafLabelList"/>
    <dgm:cxn modelId="{162CF052-3F16-49E8-B56E-05D4C3D12509}" type="presParOf" srcId="{8835F492-AD98-464E-9C68-DBD4B07B979C}" destId="{D5A7244D-592F-436C-90F0-E4E7D105E7C0}"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0B810F-EECC-4D0B-BC6A-8A3CAA2F36E5}">
      <dsp:nvSpPr>
        <dsp:cNvPr id="0" name=""/>
        <dsp:cNvSpPr/>
      </dsp:nvSpPr>
      <dsp:spPr>
        <a:xfrm>
          <a:off x="529460" y="1988"/>
          <a:ext cx="1000423" cy="1000423"/>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26C136-9AEF-4B08-B862-2A63028EEE2E}">
      <dsp:nvSpPr>
        <dsp:cNvPr id="0" name=""/>
        <dsp:cNvSpPr/>
      </dsp:nvSpPr>
      <dsp:spPr>
        <a:xfrm>
          <a:off x="742665" y="215193"/>
          <a:ext cx="574013" cy="574013"/>
        </a:xfrm>
        <a:prstGeom prst="rect">
          <a:avLst/>
        </a:prstGeom>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E9DD5C1-E0AF-4FE8-9021-72FAAB5B944D}">
      <dsp:nvSpPr>
        <dsp:cNvPr id="0" name=""/>
        <dsp:cNvSpPr/>
      </dsp:nvSpPr>
      <dsp:spPr>
        <a:xfrm>
          <a:off x="209653" y="1314020"/>
          <a:ext cx="1640039" cy="799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kern="1200"/>
            <a:t>In economics the study of consumer behaviour  occupies an important place</a:t>
          </a:r>
        </a:p>
      </dsp:txBody>
      <dsp:txXfrm>
        <a:off x="209653" y="1314020"/>
        <a:ext cx="1640039" cy="799519"/>
      </dsp:txXfrm>
    </dsp:sp>
    <dsp:sp modelId="{10C76077-C452-4DE8-A2A2-84C011C380F0}">
      <dsp:nvSpPr>
        <dsp:cNvPr id="0" name=""/>
        <dsp:cNvSpPr/>
      </dsp:nvSpPr>
      <dsp:spPr>
        <a:xfrm>
          <a:off x="2456506" y="1988"/>
          <a:ext cx="1000423" cy="1000423"/>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19F1D1-3EE6-4E23-BB95-7A6073CE7EC5}">
      <dsp:nvSpPr>
        <dsp:cNvPr id="0" name=""/>
        <dsp:cNvSpPr/>
      </dsp:nvSpPr>
      <dsp:spPr>
        <a:xfrm>
          <a:off x="2669711" y="215193"/>
          <a:ext cx="574013" cy="574013"/>
        </a:xfrm>
        <a:prstGeom prst="rect">
          <a:avLst/>
        </a:prstGeom>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E4A67F4-55FA-4B4A-847E-87DE23DA1DC8}">
      <dsp:nvSpPr>
        <dsp:cNvPr id="0" name=""/>
        <dsp:cNvSpPr/>
      </dsp:nvSpPr>
      <dsp:spPr>
        <a:xfrm>
          <a:off x="2136698" y="1314020"/>
          <a:ext cx="1640039" cy="799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kern="1200"/>
            <a:t>The problem of a consumer consists of three  things: (a) the object, (b) the constraints, and (c)  the decision variable</a:t>
          </a:r>
        </a:p>
      </dsp:txBody>
      <dsp:txXfrm>
        <a:off x="2136698" y="1314020"/>
        <a:ext cx="1640039" cy="799519"/>
      </dsp:txXfrm>
    </dsp:sp>
    <dsp:sp modelId="{365993BF-CB1A-4109-86F2-FF348694181F}">
      <dsp:nvSpPr>
        <dsp:cNvPr id="0" name=""/>
        <dsp:cNvSpPr/>
      </dsp:nvSpPr>
      <dsp:spPr>
        <a:xfrm>
          <a:off x="4383552" y="1988"/>
          <a:ext cx="1000423" cy="1000423"/>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395D56-A039-4775-B8E0-3B3DB34136C1}">
      <dsp:nvSpPr>
        <dsp:cNvPr id="0" name=""/>
        <dsp:cNvSpPr/>
      </dsp:nvSpPr>
      <dsp:spPr>
        <a:xfrm>
          <a:off x="4596757" y="215193"/>
          <a:ext cx="574013" cy="574013"/>
        </a:xfrm>
        <a:prstGeom prst="rect">
          <a:avLst/>
        </a:prstGeom>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5304561-6DA4-43AE-9328-60795141EA1C}">
      <dsp:nvSpPr>
        <dsp:cNvPr id="0" name=""/>
        <dsp:cNvSpPr/>
      </dsp:nvSpPr>
      <dsp:spPr>
        <a:xfrm>
          <a:off x="4063744" y="1314020"/>
          <a:ext cx="1640039" cy="799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kern="1200" dirty="0"/>
            <a:t>Object – To maximize total utility (Satisfaction)</a:t>
          </a:r>
        </a:p>
      </dsp:txBody>
      <dsp:txXfrm>
        <a:off x="4063744" y="1314020"/>
        <a:ext cx="1640039" cy="799519"/>
      </dsp:txXfrm>
    </dsp:sp>
    <dsp:sp modelId="{EDE4D8F8-A46A-4591-9DDB-F6D2B274DE72}">
      <dsp:nvSpPr>
        <dsp:cNvPr id="0" name=""/>
        <dsp:cNvSpPr/>
      </dsp:nvSpPr>
      <dsp:spPr>
        <a:xfrm>
          <a:off x="1492983" y="2523548"/>
          <a:ext cx="1000423" cy="1000423"/>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F1EF452-D11F-4913-B064-B990B26F4776}">
      <dsp:nvSpPr>
        <dsp:cNvPr id="0" name=""/>
        <dsp:cNvSpPr/>
      </dsp:nvSpPr>
      <dsp:spPr>
        <a:xfrm>
          <a:off x="1706188" y="2736753"/>
          <a:ext cx="574013" cy="574013"/>
        </a:xfrm>
        <a:prstGeom prst="rect">
          <a:avLst/>
        </a:prstGeom>
        <a:blipFill>
          <a:blip xmlns:r="http://schemas.openxmlformats.org/officeDocument/2006/relationships"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32A24A8-0919-40D1-9EB0-42EC78DA693A}">
      <dsp:nvSpPr>
        <dsp:cNvPr id="0" name=""/>
        <dsp:cNvSpPr/>
      </dsp:nvSpPr>
      <dsp:spPr>
        <a:xfrm>
          <a:off x="1173176" y="3835580"/>
          <a:ext cx="1640039" cy="799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kern="1200"/>
            <a:t>Constraint – Limited Resources (Income)</a:t>
          </a:r>
        </a:p>
      </dsp:txBody>
      <dsp:txXfrm>
        <a:off x="1173176" y="3835580"/>
        <a:ext cx="1640039" cy="799519"/>
      </dsp:txXfrm>
    </dsp:sp>
    <dsp:sp modelId="{AC827AB7-B52A-4DB5-85FD-14051397DDF8}">
      <dsp:nvSpPr>
        <dsp:cNvPr id="0" name=""/>
        <dsp:cNvSpPr/>
      </dsp:nvSpPr>
      <dsp:spPr>
        <a:xfrm>
          <a:off x="3420029" y="2523548"/>
          <a:ext cx="1000423" cy="1000423"/>
        </a:xfrm>
        <a:prstGeom prst="round2DiagRect">
          <a:avLst>
            <a:gd name="adj1" fmla="val 29727"/>
            <a:gd name="adj2" fmla="val 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7D12807-0201-4B4F-A9BD-4721805278E9}">
      <dsp:nvSpPr>
        <dsp:cNvPr id="0" name=""/>
        <dsp:cNvSpPr/>
      </dsp:nvSpPr>
      <dsp:spPr>
        <a:xfrm>
          <a:off x="3633234" y="2736753"/>
          <a:ext cx="574013" cy="574013"/>
        </a:xfrm>
        <a:prstGeom prst="rect">
          <a:avLst/>
        </a:prstGeom>
        <a:blipFill>
          <a:blip xmlns:r="http://schemas.openxmlformats.org/officeDocument/2006/relationships"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5A7244D-592F-436C-90F0-E4E7D105E7C0}">
      <dsp:nvSpPr>
        <dsp:cNvPr id="0" name=""/>
        <dsp:cNvSpPr/>
      </dsp:nvSpPr>
      <dsp:spPr>
        <a:xfrm>
          <a:off x="3100221" y="3835580"/>
          <a:ext cx="1640039" cy="799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kern="1200"/>
            <a:t>Decision Variable – the quantity purchased using  limited resources</a:t>
          </a:r>
        </a:p>
      </dsp:txBody>
      <dsp:txXfrm>
        <a:off x="3100221" y="3835580"/>
        <a:ext cx="1640039" cy="799519"/>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0T11:18:52.469"/>
    </inkml:context>
    <inkml:brush xml:id="br0">
      <inkml:brushProperty name="width" value="0.05292" units="cm"/>
      <inkml:brushProperty name="height" value="0.05292" units="cm"/>
      <inkml:brushProperty name="color" value="#FF0000"/>
    </inkml:brush>
  </inkml:definitions>
  <inkml:trace contextRef="#ctx0" brushRef="#br0">21729 3795 0,'0'0'0,"-25"0"32,0 0-1,25-25 78,50 1-93,-50-1-1,25-25-15,0 25 16,24 0-16,50-99 16,1 25-1,-1 0 1,-25 25 15,1-1-15,-26 26-1,-24 24 1,0 0 0</inkml:trace>
  <inkml:trace contextRef="#ctx0" brushRef="#br0" timeOffset="1442.66">21878 2480 0,'0'25'140,"0"25"-124,0-25-16,0 24 31,0 26-15,0-26-1,0 26 1,0-50-16,49 24 16,-49 1-1,25-25 1,0-25 0,25 0-1,-26 0 1,26-25-1,-25-25 1,-25 25 15,25 1-15,-25-1-16</inkml:trace>
  <inkml:trace contextRef="#ctx0" brushRef="#br0" timeOffset="1859.7">21754 2753 0,'0'0'0,"25"-49"94,-1 24-94,26 0 16,0 0-16,49-49 15,-50 49-15,26-25 32,-26 26-17,-49-1-15,25 25 16</inkml:trace>
</inkml:ink>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jpeg>
</file>

<file path=ppt/media/image18.jpeg>
</file>

<file path=ppt/media/image19.png>
</file>

<file path=ppt/media/image2.png>
</file>

<file path=ppt/media/image20.png>
</file>

<file path=ppt/media/image21.jpg>
</file>

<file path=ppt/media/image22.jpg>
</file>

<file path=ppt/media/image23.jpg>
</file>

<file path=ppt/media/image24.jpg>
</file>

<file path=ppt/media/image25.jpg>
</file>

<file path=ppt/media/image26.jpg>
</file>

<file path=ppt/media/image27.jpg>
</file>

<file path=ppt/media/image28.jpeg>
</file>

<file path=ppt/media/image29.png>
</file>

<file path=ppt/media/image3.png>
</file>

<file path=ppt/media/image30.png>
</file>

<file path=ppt/media/image31.png>
</file>

<file path=ppt/media/image32.png>
</file>

<file path=ppt/media/image33.png>
</file>

<file path=ppt/media/image34.jpeg>
</file>

<file path=ppt/media/image35.jpeg>
</file>

<file path=ppt/media/image4.png>
</file>

<file path=ppt/media/image5.pn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9F09D8A5-D6D1-4E7A-A7D2-0841E11A3B5F}" type="datetimeFigureOut">
              <a:rPr lang="en-IN" smtClean="0"/>
              <a:t>04-06-2022</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ACB7BF92-8079-47C9-B6A5-897E2C7C33FE}" type="slidenum">
              <a:rPr lang="en-IN" smtClean="0"/>
              <a:t>‹#›</a:t>
            </a:fld>
            <a:endParaRPr lang="en-IN"/>
          </a:p>
        </p:txBody>
      </p:sp>
    </p:spTree>
    <p:extLst>
      <p:ext uri="{BB962C8B-B14F-4D97-AF65-F5344CB8AC3E}">
        <p14:creationId xmlns:p14="http://schemas.microsoft.com/office/powerpoint/2010/main" val="942164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4.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7.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CB7BF92-8079-47C9-B6A5-897E2C7C33FE}" type="slidenum">
              <a:rPr lang="en-IN" smtClean="0"/>
              <a:t>26</a:t>
            </a:fld>
            <a:endParaRPr lang="en-IN"/>
          </a:p>
        </p:txBody>
      </p:sp>
    </p:spTree>
    <p:extLst>
      <p:ext uri="{BB962C8B-B14F-4D97-AF65-F5344CB8AC3E}">
        <p14:creationId xmlns:p14="http://schemas.microsoft.com/office/powerpoint/2010/main" val="2167844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dirty="0"/>
              <a:t>https://trak.in/business/what-is-limited-liability-partnership-llp-who-should-use-0811/</a:t>
            </a:r>
          </a:p>
          <a:p>
            <a:r>
              <a:rPr lang="en-IN" b="1" dirty="0"/>
              <a:t>https://www.investopedia.com/terms/l/limitedpartnership.asp</a:t>
            </a:r>
          </a:p>
          <a:p>
            <a:endParaRPr lang="en-IN" b="1" dirty="0"/>
          </a:p>
          <a:p>
            <a:r>
              <a:rPr lang="en-IN" b="1" dirty="0"/>
              <a:t>Limited partnership</a:t>
            </a:r>
            <a:r>
              <a:rPr lang="en-IN" dirty="0"/>
              <a:t> are usually found in time-restricted projects, like filmmaking and real estate businesses. Director, writer, and editor of a movie serve as the general </a:t>
            </a:r>
            <a:r>
              <a:rPr lang="en-IN" b="1" dirty="0"/>
              <a:t>partners</a:t>
            </a:r>
            <a:r>
              <a:rPr lang="en-IN" dirty="0"/>
              <a:t>. ... Medical </a:t>
            </a:r>
            <a:r>
              <a:rPr lang="en-IN" b="1" dirty="0"/>
              <a:t>partnerships</a:t>
            </a:r>
            <a:r>
              <a:rPr lang="en-IN" dirty="0"/>
              <a:t>, law firms, and accounting firms are common </a:t>
            </a:r>
            <a:r>
              <a:rPr lang="en-IN" b="1" dirty="0"/>
              <a:t>examples of Limited</a:t>
            </a:r>
            <a:r>
              <a:rPr lang="en-IN" dirty="0"/>
              <a:t> Liability </a:t>
            </a:r>
            <a:r>
              <a:rPr lang="en-IN" b="1" dirty="0"/>
              <a:t>Partnership</a:t>
            </a:r>
            <a:r>
              <a:rPr lang="en-IN" dirty="0"/>
              <a:t>.</a:t>
            </a:r>
          </a:p>
        </p:txBody>
      </p:sp>
      <p:sp>
        <p:nvSpPr>
          <p:cNvPr id="4" name="Slide Number Placeholder 3"/>
          <p:cNvSpPr>
            <a:spLocks noGrp="1"/>
          </p:cNvSpPr>
          <p:nvPr>
            <p:ph type="sldNum" sz="quarter" idx="5"/>
          </p:nvPr>
        </p:nvSpPr>
        <p:spPr/>
        <p:txBody>
          <a:bodyPr/>
          <a:lstStyle/>
          <a:p>
            <a:fld id="{ACB7BF92-8079-47C9-B6A5-897E2C7C33FE}" type="slidenum">
              <a:rPr lang="en-IN" smtClean="0"/>
              <a:t>29</a:t>
            </a:fld>
            <a:endParaRPr lang="en-IN"/>
          </a:p>
        </p:txBody>
      </p:sp>
    </p:spTree>
    <p:extLst>
      <p:ext uri="{BB962C8B-B14F-4D97-AF65-F5344CB8AC3E}">
        <p14:creationId xmlns:p14="http://schemas.microsoft.com/office/powerpoint/2010/main" val="3465995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B7BF92-8079-47C9-B6A5-897E2C7C33FE}" type="slidenum">
              <a:rPr lang="en-IN" smtClean="0"/>
              <a:t>44</a:t>
            </a:fld>
            <a:endParaRPr lang="en-IN"/>
          </a:p>
        </p:txBody>
      </p:sp>
    </p:spTree>
    <p:extLst>
      <p:ext uri="{BB962C8B-B14F-4D97-AF65-F5344CB8AC3E}">
        <p14:creationId xmlns:p14="http://schemas.microsoft.com/office/powerpoint/2010/main" val="36932325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B7BF92-8079-47C9-B6A5-897E2C7C33FE}" type="slidenum">
              <a:rPr lang="en-IN" smtClean="0"/>
              <a:t>46</a:t>
            </a:fld>
            <a:endParaRPr lang="en-IN"/>
          </a:p>
        </p:txBody>
      </p:sp>
    </p:spTree>
    <p:extLst>
      <p:ext uri="{BB962C8B-B14F-4D97-AF65-F5344CB8AC3E}">
        <p14:creationId xmlns:p14="http://schemas.microsoft.com/office/powerpoint/2010/main" val="687337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B7BF92-8079-47C9-B6A5-897E2C7C33FE}" type="slidenum">
              <a:rPr lang="en-IN" smtClean="0"/>
              <a:t>57</a:t>
            </a:fld>
            <a:endParaRPr lang="en-IN"/>
          </a:p>
        </p:txBody>
      </p:sp>
    </p:spTree>
    <p:extLst>
      <p:ext uri="{BB962C8B-B14F-4D97-AF65-F5344CB8AC3E}">
        <p14:creationId xmlns:p14="http://schemas.microsoft.com/office/powerpoint/2010/main" val="7631681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B7BF92-8079-47C9-B6A5-897E2C7C33FE}" type="slidenum">
              <a:rPr lang="en-IN" smtClean="0"/>
              <a:t>60</a:t>
            </a:fld>
            <a:endParaRPr lang="en-IN"/>
          </a:p>
        </p:txBody>
      </p:sp>
    </p:spTree>
    <p:extLst>
      <p:ext uri="{BB962C8B-B14F-4D97-AF65-F5344CB8AC3E}">
        <p14:creationId xmlns:p14="http://schemas.microsoft.com/office/powerpoint/2010/main" val="3138731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6/4/2022</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B6F15528-21DE-4FAA-801E-634DDDAF4B2B}"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53642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6/4/2022</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89333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6/4/2022</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033983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cSld name="1_Title Slide">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ctrTitle"/>
          </p:nvPr>
        </p:nvSpPr>
        <p:spPr>
          <a:xfrm>
            <a:off x="3450082" y="1240358"/>
            <a:ext cx="5291835" cy="697230"/>
          </a:xfrm>
          <a:prstGeom prst="rect">
            <a:avLst/>
          </a:prstGeom>
        </p:spPr>
        <p:txBody>
          <a:bodyPr wrap="square" lIns="0" tIns="0" rIns="0" bIns="0">
            <a:spAutoFit/>
          </a:bodyPr>
          <a:lstStyle>
            <a:lvl1pPr>
              <a:defRPr sz="4400" b="0" i="0">
                <a:solidFill>
                  <a:srgbClr val="252525"/>
                </a:solidFill>
                <a:latin typeface="Georgia"/>
                <a:cs typeface="Georgia"/>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6/4/2022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060815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6/4/2022</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39305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6/4/2022</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43834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6/4/2022</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004412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6/4/2022</a:t>
            </a:fld>
            <a:endParaRPr lang="en-US"/>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6F15528-21DE-4FAA-801E-634DDDAF4B2B}"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62828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6/4/2022</a:t>
            </a:fld>
            <a:endParaRPr lang="en-US"/>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6F15528-21DE-4FAA-801E-634DDDAF4B2B}"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878446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6/4/2022</a:t>
            </a:fld>
            <a:endParaRPr lang="en-US"/>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1543917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6/4/2022</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14441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1D8BD707-D9CF-40AE-B4C6-C98DA3205C09}" type="datetimeFigureOut">
              <a:rPr lang="en-US" smtClean="0"/>
              <a:t>6/4/2022</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430164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1.jp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1D8BD707-D9CF-40AE-B4C6-C98DA3205C09}" type="datetimeFigureOut">
              <a:rPr lang="en-US" smtClean="0"/>
              <a:t>6/4/2022</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6F15528-21DE-4FAA-801E-634DDDAF4B2B}"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1624505"/>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Layout" Target="../slideLayouts/slideLayout12.xml" /><Relationship Id="rId4" Type="http://schemas.openxmlformats.org/officeDocument/2006/relationships/image" Target="../media/image4.png"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1.xml.rels><?xml version="1.0" encoding="UTF-8" standalone="yes"?>
<Relationships xmlns="http://schemas.openxmlformats.org/package/2006/relationships"><Relationship Id="rId3" Type="http://schemas.openxmlformats.org/officeDocument/2006/relationships/image" Target="../media/image6.jpeg" /><Relationship Id="rId2" Type="http://schemas.openxmlformats.org/officeDocument/2006/relationships/image" Target="../media/image1.jpg" /><Relationship Id="rId1" Type="http://schemas.openxmlformats.org/officeDocument/2006/relationships/slideLayout" Target="../slideLayouts/slideLayout12.xml" /></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 /><Relationship Id="rId7" Type="http://schemas.microsoft.com/office/2007/relationships/diagramDrawing" Target="../diagrams/drawing1.xml" /><Relationship Id="rId2" Type="http://schemas.openxmlformats.org/officeDocument/2006/relationships/image" Target="../media/image1.jpg" /><Relationship Id="rId1" Type="http://schemas.openxmlformats.org/officeDocument/2006/relationships/slideLayout" Target="../slideLayouts/slideLayout2.xml" /><Relationship Id="rId6" Type="http://schemas.openxmlformats.org/officeDocument/2006/relationships/diagramColors" Target="../diagrams/colors1.xml" /><Relationship Id="rId5" Type="http://schemas.openxmlformats.org/officeDocument/2006/relationships/diagramQuickStyle" Target="../diagrams/quickStyle1.xml" /><Relationship Id="rId4" Type="http://schemas.openxmlformats.org/officeDocument/2006/relationships/diagramLayout" Target="../diagrams/layout1.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3" Type="http://schemas.openxmlformats.org/officeDocument/2006/relationships/image" Target="../media/image17.jpeg" /><Relationship Id="rId2" Type="http://schemas.openxmlformats.org/officeDocument/2006/relationships/image" Target="../media/image1.jpg" /><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2" Type="http://schemas.openxmlformats.org/officeDocument/2006/relationships/image" Target="../media/image18.jpeg" /><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7.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2" Type="http://schemas.openxmlformats.org/officeDocument/2006/relationships/image" Target="../media/image19.png" /><Relationship Id="rId1" Type="http://schemas.openxmlformats.org/officeDocument/2006/relationships/slideLayout" Target="../slideLayouts/slideLayout2.xml" /></Relationships>
</file>

<file path=ppt/slides/_rels/slide23.xml.rels><?xml version="1.0" encoding="UTF-8" standalone="yes"?>
<Relationships xmlns="http://schemas.openxmlformats.org/package/2006/relationships"><Relationship Id="rId2" Type="http://schemas.openxmlformats.org/officeDocument/2006/relationships/image" Target="../media/image20.png" /><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2.xml" /></Relationships>
</file>

<file path=ppt/slides/_rels/slide27.xml.rels><?xml version="1.0" encoding="UTF-8" standalone="yes"?>
<Relationships xmlns="http://schemas.openxmlformats.org/package/2006/relationships"><Relationship Id="rId2" Type="http://schemas.openxmlformats.org/officeDocument/2006/relationships/image" Target="../media/image21.jpg" /><Relationship Id="rId1" Type="http://schemas.openxmlformats.org/officeDocument/2006/relationships/slideLayout" Target="../slideLayouts/slideLayout2.xml" /></Relationships>
</file>

<file path=ppt/slides/_rels/slide28.xml.rels><?xml version="1.0" encoding="UTF-8" standalone="yes"?>
<Relationships xmlns="http://schemas.openxmlformats.org/package/2006/relationships"><Relationship Id="rId2" Type="http://schemas.openxmlformats.org/officeDocument/2006/relationships/image" Target="../media/image22.jpg" /><Relationship Id="rId1" Type="http://schemas.openxmlformats.org/officeDocument/2006/relationships/slideLayout" Target="../slideLayouts/slideLayout2.xml" /></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 standalone="yes"?>
<Relationships xmlns="http://schemas.openxmlformats.org/package/2006/relationships"><Relationship Id="rId2" Type="http://schemas.openxmlformats.org/officeDocument/2006/relationships/image" Target="../media/image23.jpg" /><Relationship Id="rId1" Type="http://schemas.openxmlformats.org/officeDocument/2006/relationships/slideLayout" Target="../slideLayouts/slideLayout2.xml" /></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 standalone="yes"?>
<Relationships xmlns="http://schemas.openxmlformats.org/package/2006/relationships"><Relationship Id="rId2" Type="http://schemas.openxmlformats.org/officeDocument/2006/relationships/image" Target="../media/image24.jpg" /><Relationship Id="rId1" Type="http://schemas.openxmlformats.org/officeDocument/2006/relationships/slideLayout" Target="../slideLayouts/slideLayout2.xml" /></Relationships>
</file>

<file path=ppt/slides/_rels/slide38.xml.rels><?xml version="1.0" encoding="UTF-8" standalone="yes"?>
<Relationships xmlns="http://schemas.openxmlformats.org/package/2006/relationships"><Relationship Id="rId2" Type="http://schemas.openxmlformats.org/officeDocument/2006/relationships/image" Target="../media/image25.jpg" /><Relationship Id="rId1" Type="http://schemas.openxmlformats.org/officeDocument/2006/relationships/slideLayout" Target="../slideLayouts/slideLayout2.xml" /></Relationships>
</file>

<file path=ppt/slides/_rels/slide39.xml.rels><?xml version="1.0" encoding="UTF-8" standalone="yes"?>
<Relationships xmlns="http://schemas.openxmlformats.org/package/2006/relationships"><Relationship Id="rId2" Type="http://schemas.openxmlformats.org/officeDocument/2006/relationships/image" Target="../media/image26.jp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 standalone="yes"?>
<Relationships xmlns="http://schemas.openxmlformats.org/package/2006/relationships"><Relationship Id="rId3" Type="http://schemas.openxmlformats.org/officeDocument/2006/relationships/customXml" Target="../ink/ink1.xml" /><Relationship Id="rId2" Type="http://schemas.openxmlformats.org/officeDocument/2006/relationships/image" Target="../media/image27.jpg" /><Relationship Id="rId1" Type="http://schemas.openxmlformats.org/officeDocument/2006/relationships/slideLayout" Target="../slideLayouts/slideLayout2.xml" /><Relationship Id="rId4" Type="http://schemas.openxmlformats.org/officeDocument/2006/relationships/image" Target="../media/image28.emf" /></Relationships>
</file>

<file path=ppt/slides/_rels/slide42.xml.rels><?xml version="1.0" encoding="UTF-8" standalone="yes"?>
<Relationships xmlns="http://schemas.openxmlformats.org/package/2006/relationships"><Relationship Id="rId2" Type="http://schemas.openxmlformats.org/officeDocument/2006/relationships/image" Target="../media/image28.jpeg" /><Relationship Id="rId1" Type="http://schemas.openxmlformats.org/officeDocument/2006/relationships/slideLayout" Target="../slideLayouts/slideLayout2.xml" /></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 standalone="yes"?>
<Relationships xmlns="http://schemas.openxmlformats.org/package/2006/relationships"><Relationship Id="rId3" Type="http://schemas.openxmlformats.org/officeDocument/2006/relationships/image" Target="../media/image29.png" /><Relationship Id="rId2" Type="http://schemas.openxmlformats.org/officeDocument/2006/relationships/notesSlide" Target="../notesSlides/notesSlide3.xml" /><Relationship Id="rId1" Type="http://schemas.openxmlformats.org/officeDocument/2006/relationships/slideLayout" Target="../slideLayouts/slideLayout2.xml" /></Relationships>
</file>

<file path=ppt/slides/_rels/slide45.xml.rels><?xml version="1.0" encoding="UTF-8" standalone="yes"?>
<Relationships xmlns="http://schemas.openxmlformats.org/package/2006/relationships"><Relationship Id="rId2" Type="http://schemas.openxmlformats.org/officeDocument/2006/relationships/image" Target="../media/image30.png" /><Relationship Id="rId1" Type="http://schemas.openxmlformats.org/officeDocument/2006/relationships/slideLayout" Target="../slideLayouts/slideLayout2.xml" /></Relationships>
</file>

<file path=ppt/slides/_rels/slide46.xml.rels><?xml version="1.0" encoding="UTF-8" standalone="yes"?>
<Relationships xmlns="http://schemas.openxmlformats.org/package/2006/relationships"><Relationship Id="rId3" Type="http://schemas.openxmlformats.org/officeDocument/2006/relationships/image" Target="../media/image31.png" /><Relationship Id="rId2" Type="http://schemas.openxmlformats.org/officeDocument/2006/relationships/notesSlide" Target="../notesSlides/notesSlide4.xml" /><Relationship Id="rId1" Type="http://schemas.openxmlformats.org/officeDocument/2006/relationships/slideLayout" Target="../slideLayouts/slideLayout2.xml" /></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2.xml.rels><?xml version="1.0" encoding="UTF-8" standalone="yes"?>
<Relationships xmlns="http://schemas.openxmlformats.org/package/2006/relationships"><Relationship Id="rId2" Type="http://schemas.openxmlformats.org/officeDocument/2006/relationships/image" Target="../media/image32.png" /><Relationship Id="rId1" Type="http://schemas.openxmlformats.org/officeDocument/2006/relationships/slideLayout" Target="../slideLayouts/slideLayout2.xml" /></Relationships>
</file>

<file path=ppt/slides/_rels/slide53.xml.rels><?xml version="1.0" encoding="UTF-8" standalone="yes"?>
<Relationships xmlns="http://schemas.openxmlformats.org/package/2006/relationships"><Relationship Id="rId2" Type="http://schemas.openxmlformats.org/officeDocument/2006/relationships/image" Target="../media/image33.png" /><Relationship Id="rId1" Type="http://schemas.openxmlformats.org/officeDocument/2006/relationships/slideLayout" Target="../slideLayouts/slideLayout2.xml" /></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6.xml.rels><?xml version="1.0" encoding="UTF-8" standalone="yes"?>
<Relationships xmlns="http://schemas.openxmlformats.org/package/2006/relationships"><Relationship Id="rId2" Type="http://schemas.openxmlformats.org/officeDocument/2006/relationships/image" Target="../media/image34.jpeg" /><Relationship Id="rId1" Type="http://schemas.openxmlformats.org/officeDocument/2006/relationships/slideLayout" Target="../slideLayouts/slideLayout2.xml" /></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2.xml" /></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2.xml" /></Relationships>
</file>

<file path=ppt/slides/_rels/slide61.xml.rels><?xml version="1.0" encoding="UTF-8" standalone="yes"?>
<Relationships xmlns="http://schemas.openxmlformats.org/package/2006/relationships"><Relationship Id="rId2" Type="http://schemas.openxmlformats.org/officeDocument/2006/relationships/image" Target="../media/image35.jpeg" /><Relationship Id="rId1" Type="http://schemas.openxmlformats.org/officeDocument/2006/relationships/slideLayout" Target="../slideLayouts/slideLayout2.xml" /></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7998"/>
          </a:xfrm>
          <a:prstGeom prst="rect">
            <a:avLst/>
          </a:prstGeom>
          <a:blipFill>
            <a:blip r:embed="rId2" cstate="print"/>
            <a:stretch>
              <a:fillRect/>
            </a:stretch>
          </a:blipFill>
        </p:spPr>
        <p:txBody>
          <a:bodyPr wrap="square" lIns="0" tIns="0" rIns="0" bIns="0" rtlCol="0"/>
          <a:lstStyle/>
          <a:p>
            <a:endParaRPr/>
          </a:p>
        </p:txBody>
      </p:sp>
      <p:grpSp>
        <p:nvGrpSpPr>
          <p:cNvPr id="3" name="object 3"/>
          <p:cNvGrpSpPr/>
          <p:nvPr/>
        </p:nvGrpSpPr>
        <p:grpSpPr>
          <a:xfrm>
            <a:off x="0" y="1533144"/>
            <a:ext cx="12192000" cy="3851275"/>
            <a:chOff x="0" y="1533144"/>
            <a:chExt cx="12192000" cy="3851275"/>
          </a:xfrm>
        </p:grpSpPr>
        <p:sp>
          <p:nvSpPr>
            <p:cNvPr id="4" name="object 4"/>
            <p:cNvSpPr/>
            <p:nvPr/>
          </p:nvSpPr>
          <p:spPr>
            <a:xfrm>
              <a:off x="2328672" y="1540764"/>
              <a:ext cx="7543800" cy="3836035"/>
            </a:xfrm>
            <a:custGeom>
              <a:avLst/>
              <a:gdLst/>
              <a:ahLst/>
              <a:cxnLst/>
              <a:rect l="l" t="t" r="r" b="b"/>
              <a:pathLst>
                <a:path w="7543800" h="3836035">
                  <a:moveTo>
                    <a:pt x="0" y="3835908"/>
                  </a:moveTo>
                  <a:lnTo>
                    <a:pt x="7543800" y="3835908"/>
                  </a:lnTo>
                  <a:lnTo>
                    <a:pt x="7543800" y="0"/>
                  </a:lnTo>
                  <a:lnTo>
                    <a:pt x="0" y="0"/>
                  </a:lnTo>
                  <a:lnTo>
                    <a:pt x="0" y="3835908"/>
                  </a:lnTo>
                  <a:close/>
                </a:path>
              </a:pathLst>
            </a:custGeom>
            <a:ln w="15240">
              <a:solidFill>
                <a:srgbClr val="83992A"/>
              </a:solidFill>
            </a:ln>
          </p:spPr>
          <p:txBody>
            <a:bodyPr wrap="square" lIns="0" tIns="0" rIns="0" bIns="0" rtlCol="0"/>
            <a:lstStyle/>
            <a:p>
              <a:endParaRPr/>
            </a:p>
          </p:txBody>
        </p:sp>
        <p:sp>
          <p:nvSpPr>
            <p:cNvPr id="5" name="object 5"/>
            <p:cNvSpPr/>
            <p:nvPr/>
          </p:nvSpPr>
          <p:spPr>
            <a:xfrm>
              <a:off x="0" y="3147060"/>
              <a:ext cx="2461260" cy="612647"/>
            </a:xfrm>
            <a:prstGeom prst="rect">
              <a:avLst/>
            </a:prstGeom>
            <a:blipFill>
              <a:blip r:embed="rId3" cstate="print"/>
              <a:stretch>
                <a:fillRect/>
              </a:stretch>
            </a:blipFill>
          </p:spPr>
          <p:txBody>
            <a:bodyPr wrap="square" lIns="0" tIns="0" rIns="0" bIns="0" rtlCol="0"/>
            <a:lstStyle/>
            <a:p>
              <a:endParaRPr/>
            </a:p>
          </p:txBody>
        </p:sp>
        <p:sp>
          <p:nvSpPr>
            <p:cNvPr id="6" name="object 6"/>
            <p:cNvSpPr/>
            <p:nvPr/>
          </p:nvSpPr>
          <p:spPr>
            <a:xfrm>
              <a:off x="9736835" y="3147060"/>
              <a:ext cx="2455163" cy="612647"/>
            </a:xfrm>
            <a:prstGeom prst="rect">
              <a:avLst/>
            </a:prstGeom>
            <a:blipFill>
              <a:blip r:embed="rId4" cstate="print"/>
              <a:stretch>
                <a:fillRect/>
              </a:stretch>
            </a:blipFill>
          </p:spPr>
          <p:txBody>
            <a:bodyPr wrap="square" lIns="0" tIns="0" rIns="0" bIns="0" rtlCol="0"/>
            <a:lstStyle/>
            <a:p>
              <a:endParaRPr/>
            </a:p>
          </p:txBody>
        </p:sp>
        <p:sp>
          <p:nvSpPr>
            <p:cNvPr id="7" name="object 7"/>
            <p:cNvSpPr/>
            <p:nvPr/>
          </p:nvSpPr>
          <p:spPr>
            <a:xfrm>
              <a:off x="2692907" y="3521964"/>
              <a:ext cx="6816090" cy="0"/>
            </a:xfrm>
            <a:custGeom>
              <a:avLst/>
              <a:gdLst/>
              <a:ahLst/>
              <a:cxnLst/>
              <a:rect l="l" t="t" r="r" b="b"/>
              <a:pathLst>
                <a:path w="6816090">
                  <a:moveTo>
                    <a:pt x="0" y="0"/>
                  </a:moveTo>
                  <a:lnTo>
                    <a:pt x="6815709" y="0"/>
                  </a:lnTo>
                </a:path>
              </a:pathLst>
            </a:custGeom>
            <a:ln w="15240">
              <a:solidFill>
                <a:srgbClr val="83992A"/>
              </a:solidFill>
            </a:ln>
          </p:spPr>
          <p:txBody>
            <a:bodyPr wrap="square" lIns="0" tIns="0" rIns="0" bIns="0" rtlCol="0"/>
            <a:lstStyle/>
            <a:p>
              <a:endParaRPr/>
            </a:p>
          </p:txBody>
        </p:sp>
      </p:grpSp>
      <p:sp>
        <p:nvSpPr>
          <p:cNvPr id="8" name="object 8"/>
          <p:cNvSpPr txBox="1"/>
          <p:nvPr/>
        </p:nvSpPr>
        <p:spPr>
          <a:xfrm>
            <a:off x="2683003" y="2026996"/>
            <a:ext cx="6825994" cy="1244571"/>
          </a:xfrm>
          <a:prstGeom prst="rect">
            <a:avLst/>
          </a:prstGeom>
        </p:spPr>
        <p:txBody>
          <a:bodyPr vert="horz" wrap="square" lIns="0" tIns="13335" rIns="0" bIns="0" rtlCol="0">
            <a:spAutoFit/>
          </a:bodyPr>
          <a:lstStyle/>
          <a:p>
            <a:pPr marL="12700">
              <a:lnSpc>
                <a:spcPct val="100000"/>
              </a:lnSpc>
              <a:spcBef>
                <a:spcPts val="105"/>
              </a:spcBef>
            </a:pPr>
            <a:r>
              <a:rPr lang="en-IN" sz="8000" spc="-405" dirty="0" err="1">
                <a:solidFill>
                  <a:srgbClr val="252525"/>
                </a:solidFill>
                <a:latin typeface="Georgia"/>
                <a:cs typeface="Georgia"/>
              </a:rPr>
              <a:t>Microe</a:t>
            </a:r>
            <a:r>
              <a:rPr sz="8000" spc="-405" dirty="0" err="1">
                <a:solidFill>
                  <a:srgbClr val="252525"/>
                </a:solidFill>
                <a:latin typeface="Georgia"/>
                <a:cs typeface="Georgia"/>
              </a:rPr>
              <a:t>conomics</a:t>
            </a:r>
            <a:endParaRPr sz="8000" dirty="0">
              <a:latin typeface="Georgia"/>
              <a:cs typeface="Georgia"/>
            </a:endParaRPr>
          </a:p>
        </p:txBody>
      </p:sp>
      <p:sp>
        <p:nvSpPr>
          <p:cNvPr id="9" name="object 9"/>
          <p:cNvSpPr txBox="1"/>
          <p:nvPr/>
        </p:nvSpPr>
        <p:spPr>
          <a:xfrm>
            <a:off x="4832350" y="3650360"/>
            <a:ext cx="2536190" cy="635000"/>
          </a:xfrm>
          <a:prstGeom prst="rect">
            <a:avLst/>
          </a:prstGeom>
        </p:spPr>
        <p:txBody>
          <a:bodyPr vert="horz" wrap="square" lIns="0" tIns="12065" rIns="0" bIns="0" rtlCol="0">
            <a:spAutoFit/>
          </a:bodyPr>
          <a:lstStyle/>
          <a:p>
            <a:pPr marL="12700">
              <a:lnSpc>
                <a:spcPct val="100000"/>
              </a:lnSpc>
              <a:spcBef>
                <a:spcPts val="95"/>
              </a:spcBef>
            </a:pPr>
            <a:r>
              <a:rPr sz="4000" spc="-235" dirty="0">
                <a:latin typeface="Georgia"/>
                <a:cs typeface="Georgia"/>
              </a:rPr>
              <a:t>Introduction</a:t>
            </a:r>
            <a:endParaRPr sz="4000" dirty="0">
              <a:latin typeface="Georgia"/>
              <a:cs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nvGraphicFramePr>
        <p:xfrm>
          <a:off x="1289050" y="975741"/>
          <a:ext cx="9978390" cy="4730864"/>
        </p:xfrm>
        <a:graphic>
          <a:graphicData uri="http://schemas.openxmlformats.org/drawingml/2006/table">
            <a:tbl>
              <a:tblPr firstRow="1" bandRow="1">
                <a:tableStyleId>{2D5ABB26-0587-4C30-8999-92F81FD0307C}</a:tableStyleId>
              </a:tblPr>
              <a:tblGrid>
                <a:gridCol w="2355850">
                  <a:extLst>
                    <a:ext uri="{9D8B030D-6E8A-4147-A177-3AD203B41FA5}">
                      <a16:colId xmlns:a16="http://schemas.microsoft.com/office/drawing/2014/main" val="20000"/>
                    </a:ext>
                  </a:extLst>
                </a:gridCol>
                <a:gridCol w="3673475">
                  <a:extLst>
                    <a:ext uri="{9D8B030D-6E8A-4147-A177-3AD203B41FA5}">
                      <a16:colId xmlns:a16="http://schemas.microsoft.com/office/drawing/2014/main" val="20001"/>
                    </a:ext>
                  </a:extLst>
                </a:gridCol>
                <a:gridCol w="3949065">
                  <a:extLst>
                    <a:ext uri="{9D8B030D-6E8A-4147-A177-3AD203B41FA5}">
                      <a16:colId xmlns:a16="http://schemas.microsoft.com/office/drawing/2014/main" val="20002"/>
                    </a:ext>
                  </a:extLst>
                </a:gridCol>
              </a:tblGrid>
              <a:tr h="856488">
                <a:tc>
                  <a:txBody>
                    <a:bodyPr/>
                    <a:lstStyle/>
                    <a:p>
                      <a:pPr marL="68580">
                        <a:lnSpc>
                          <a:spcPct val="100000"/>
                        </a:lnSpc>
                        <a:spcBef>
                          <a:spcPts val="254"/>
                        </a:spcBef>
                      </a:pPr>
                      <a:r>
                        <a:rPr sz="3200" b="1" dirty="0">
                          <a:solidFill>
                            <a:srgbClr val="FFFFFF"/>
                          </a:solidFill>
                          <a:latin typeface="Times New Roman"/>
                          <a:cs typeface="Times New Roman"/>
                        </a:rPr>
                        <a:t>Parameters</a:t>
                      </a:r>
                      <a:endParaRPr sz="3200">
                        <a:latin typeface="Times New Roman"/>
                        <a:cs typeface="Times New Roman"/>
                      </a:endParaRPr>
                    </a:p>
                  </a:txBody>
                  <a:tcPr marL="0" marR="0" marT="32384"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83992A"/>
                    </a:solidFill>
                  </a:tcPr>
                </a:tc>
                <a:tc>
                  <a:txBody>
                    <a:bodyPr/>
                    <a:lstStyle/>
                    <a:p>
                      <a:pPr marL="68580">
                        <a:lnSpc>
                          <a:spcPct val="100000"/>
                        </a:lnSpc>
                        <a:spcBef>
                          <a:spcPts val="254"/>
                        </a:spcBef>
                      </a:pPr>
                      <a:r>
                        <a:rPr sz="3200" b="1" spc="-5" dirty="0">
                          <a:solidFill>
                            <a:srgbClr val="FFFFFF"/>
                          </a:solidFill>
                          <a:latin typeface="Times New Roman"/>
                          <a:cs typeface="Times New Roman"/>
                        </a:rPr>
                        <a:t>Microeconomics</a:t>
                      </a:r>
                      <a:endParaRPr sz="3200">
                        <a:latin typeface="Times New Roman"/>
                        <a:cs typeface="Times New Roman"/>
                      </a:endParaRPr>
                    </a:p>
                  </a:txBody>
                  <a:tcPr marL="0" marR="0" marT="32384"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83992A"/>
                    </a:solidFill>
                  </a:tcPr>
                </a:tc>
                <a:tc>
                  <a:txBody>
                    <a:bodyPr/>
                    <a:lstStyle/>
                    <a:p>
                      <a:pPr marL="69215">
                        <a:lnSpc>
                          <a:spcPct val="100000"/>
                        </a:lnSpc>
                        <a:spcBef>
                          <a:spcPts val="254"/>
                        </a:spcBef>
                      </a:pPr>
                      <a:r>
                        <a:rPr sz="3200" b="1" spc="-5" dirty="0">
                          <a:solidFill>
                            <a:srgbClr val="FFFFFF"/>
                          </a:solidFill>
                          <a:latin typeface="Times New Roman"/>
                          <a:cs typeface="Times New Roman"/>
                        </a:rPr>
                        <a:t>Macroeconomics</a:t>
                      </a:r>
                      <a:endParaRPr sz="3200">
                        <a:latin typeface="Times New Roman"/>
                        <a:cs typeface="Times New Roman"/>
                      </a:endParaRPr>
                    </a:p>
                  </a:txBody>
                  <a:tcPr marL="0" marR="0" marT="32384"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83992A"/>
                    </a:solidFill>
                  </a:tcPr>
                </a:tc>
                <a:extLst>
                  <a:ext uri="{0D108BD9-81ED-4DB2-BD59-A6C34878D82A}">
                    <a16:rowId xmlns:a16="http://schemas.microsoft.com/office/drawing/2014/main" val="10000"/>
                  </a:ext>
                </a:extLst>
              </a:tr>
              <a:tr h="1080770">
                <a:tc>
                  <a:txBody>
                    <a:bodyPr/>
                    <a:lstStyle/>
                    <a:p>
                      <a:pPr marL="68580">
                        <a:lnSpc>
                          <a:spcPct val="100000"/>
                        </a:lnSpc>
                        <a:spcBef>
                          <a:spcPts val="290"/>
                        </a:spcBef>
                      </a:pPr>
                      <a:r>
                        <a:rPr sz="2000" dirty="0">
                          <a:latin typeface="Times New Roman"/>
                          <a:cs typeface="Times New Roman"/>
                        </a:rPr>
                        <a:t>Production</a:t>
                      </a:r>
                      <a:endParaRPr sz="2000">
                        <a:latin typeface="Times New Roman"/>
                        <a:cs typeface="Times New Roman"/>
                      </a:endParaRPr>
                    </a:p>
                  </a:txBody>
                  <a:tcPr marL="0" marR="0" marT="3683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D9DECD"/>
                    </a:solidFill>
                  </a:tcPr>
                </a:tc>
                <a:tc>
                  <a:txBody>
                    <a:bodyPr/>
                    <a:lstStyle/>
                    <a:p>
                      <a:pPr marL="68580">
                        <a:lnSpc>
                          <a:spcPct val="100000"/>
                        </a:lnSpc>
                        <a:spcBef>
                          <a:spcPts val="290"/>
                        </a:spcBef>
                      </a:pPr>
                      <a:r>
                        <a:rPr sz="2000" dirty="0">
                          <a:latin typeface="Times New Roman"/>
                          <a:cs typeface="Times New Roman"/>
                        </a:rPr>
                        <a:t>Production of individual</a:t>
                      </a:r>
                      <a:r>
                        <a:rPr sz="2000" spc="-114" dirty="0">
                          <a:latin typeface="Times New Roman"/>
                          <a:cs typeface="Times New Roman"/>
                        </a:rPr>
                        <a:t> </a:t>
                      </a:r>
                      <a:r>
                        <a:rPr sz="2000" dirty="0">
                          <a:latin typeface="Times New Roman"/>
                          <a:cs typeface="Times New Roman"/>
                        </a:rPr>
                        <a:t>units</a:t>
                      </a:r>
                      <a:endParaRPr sz="2000">
                        <a:latin typeface="Times New Roman"/>
                        <a:cs typeface="Times New Roman"/>
                      </a:endParaRPr>
                    </a:p>
                    <a:p>
                      <a:pPr marL="68580" marR="59055">
                        <a:lnSpc>
                          <a:spcPct val="100000"/>
                        </a:lnSpc>
                        <a:spcBef>
                          <a:spcPts val="5"/>
                        </a:spcBef>
                      </a:pPr>
                      <a:r>
                        <a:rPr sz="2000" dirty="0">
                          <a:latin typeface="Times New Roman"/>
                          <a:cs typeface="Times New Roman"/>
                        </a:rPr>
                        <a:t>E.g. </a:t>
                      </a:r>
                      <a:r>
                        <a:rPr sz="2000" spc="-5" dirty="0">
                          <a:latin typeface="Times New Roman"/>
                          <a:cs typeface="Times New Roman"/>
                        </a:rPr>
                        <a:t>How much steel is </a:t>
                      </a:r>
                      <a:r>
                        <a:rPr sz="2000" dirty="0">
                          <a:latin typeface="Times New Roman"/>
                          <a:cs typeface="Times New Roman"/>
                        </a:rPr>
                        <a:t>produced  by a single</a:t>
                      </a:r>
                      <a:r>
                        <a:rPr sz="2000" spc="-65" dirty="0">
                          <a:latin typeface="Times New Roman"/>
                          <a:cs typeface="Times New Roman"/>
                        </a:rPr>
                        <a:t> </a:t>
                      </a:r>
                      <a:r>
                        <a:rPr sz="2000" dirty="0">
                          <a:latin typeface="Times New Roman"/>
                          <a:cs typeface="Times New Roman"/>
                        </a:rPr>
                        <a:t>firm</a:t>
                      </a:r>
                      <a:endParaRPr sz="2000">
                        <a:latin typeface="Times New Roman"/>
                        <a:cs typeface="Times New Roman"/>
                      </a:endParaRPr>
                    </a:p>
                  </a:txBody>
                  <a:tcPr marL="0" marR="0" marT="3683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D9DECD"/>
                    </a:solidFill>
                  </a:tcPr>
                </a:tc>
                <a:tc>
                  <a:txBody>
                    <a:bodyPr/>
                    <a:lstStyle/>
                    <a:p>
                      <a:pPr marL="69215">
                        <a:lnSpc>
                          <a:spcPct val="100000"/>
                        </a:lnSpc>
                        <a:spcBef>
                          <a:spcPts val="290"/>
                        </a:spcBef>
                      </a:pPr>
                      <a:r>
                        <a:rPr sz="2000" dirty="0">
                          <a:latin typeface="Times New Roman"/>
                          <a:cs typeface="Times New Roman"/>
                        </a:rPr>
                        <a:t>Production of whole</a:t>
                      </a:r>
                      <a:r>
                        <a:rPr sz="2000" spc="-95" dirty="0">
                          <a:latin typeface="Times New Roman"/>
                          <a:cs typeface="Times New Roman"/>
                        </a:rPr>
                        <a:t> </a:t>
                      </a:r>
                      <a:r>
                        <a:rPr sz="2000" dirty="0">
                          <a:latin typeface="Times New Roman"/>
                          <a:cs typeface="Times New Roman"/>
                        </a:rPr>
                        <a:t>economy</a:t>
                      </a:r>
                      <a:endParaRPr sz="2000">
                        <a:latin typeface="Times New Roman"/>
                        <a:cs typeface="Times New Roman"/>
                      </a:endParaRPr>
                    </a:p>
                    <a:p>
                      <a:pPr marL="69215" marR="57150">
                        <a:lnSpc>
                          <a:spcPct val="100000"/>
                        </a:lnSpc>
                        <a:spcBef>
                          <a:spcPts val="5"/>
                        </a:spcBef>
                        <a:tabLst>
                          <a:tab pos="1009650" algn="l"/>
                          <a:tab pos="2242820" algn="l"/>
                          <a:tab pos="3364865" algn="l"/>
                        </a:tabLst>
                      </a:pPr>
                      <a:r>
                        <a:rPr sz="2000" dirty="0">
                          <a:latin typeface="Times New Roman"/>
                          <a:cs typeface="Times New Roman"/>
                        </a:rPr>
                        <a:t>(Gross	</a:t>
                      </a:r>
                      <a:r>
                        <a:rPr sz="2000" spc="-10" dirty="0">
                          <a:latin typeface="Times New Roman"/>
                          <a:cs typeface="Times New Roman"/>
                        </a:rPr>
                        <a:t>D</a:t>
                      </a:r>
                      <a:r>
                        <a:rPr sz="2000" dirty="0">
                          <a:latin typeface="Times New Roman"/>
                          <a:cs typeface="Times New Roman"/>
                        </a:rPr>
                        <a:t>o</a:t>
                      </a:r>
                      <a:r>
                        <a:rPr sz="2000" spc="-20" dirty="0">
                          <a:latin typeface="Times New Roman"/>
                          <a:cs typeface="Times New Roman"/>
                        </a:rPr>
                        <a:t>m</a:t>
                      </a:r>
                      <a:r>
                        <a:rPr sz="2000" dirty="0">
                          <a:latin typeface="Times New Roman"/>
                          <a:cs typeface="Times New Roman"/>
                        </a:rPr>
                        <a:t>es</a:t>
                      </a:r>
                      <a:r>
                        <a:rPr sz="2000" spc="-10" dirty="0">
                          <a:latin typeface="Times New Roman"/>
                          <a:cs typeface="Times New Roman"/>
                        </a:rPr>
                        <a:t>t</a:t>
                      </a:r>
                      <a:r>
                        <a:rPr sz="2000" dirty="0">
                          <a:latin typeface="Times New Roman"/>
                          <a:cs typeface="Times New Roman"/>
                        </a:rPr>
                        <a:t>ic	</a:t>
                      </a:r>
                      <a:r>
                        <a:rPr sz="2000" spc="-10" dirty="0">
                          <a:latin typeface="Times New Roman"/>
                          <a:cs typeface="Times New Roman"/>
                        </a:rPr>
                        <a:t>P</a:t>
                      </a:r>
                      <a:r>
                        <a:rPr sz="2000" dirty="0">
                          <a:latin typeface="Times New Roman"/>
                          <a:cs typeface="Times New Roman"/>
                        </a:rPr>
                        <a:t>ro</a:t>
                      </a:r>
                      <a:r>
                        <a:rPr sz="2000" spc="-10" dirty="0">
                          <a:latin typeface="Times New Roman"/>
                          <a:cs typeface="Times New Roman"/>
                        </a:rPr>
                        <a:t>d</a:t>
                      </a:r>
                      <a:r>
                        <a:rPr sz="2000" dirty="0">
                          <a:latin typeface="Times New Roman"/>
                          <a:cs typeface="Times New Roman"/>
                        </a:rPr>
                        <a:t>uct/	</a:t>
                      </a:r>
                      <a:r>
                        <a:rPr sz="2000" spc="-145" dirty="0">
                          <a:latin typeface="Times New Roman"/>
                          <a:cs typeface="Times New Roman"/>
                        </a:rPr>
                        <a:t>T</a:t>
                      </a:r>
                      <a:r>
                        <a:rPr sz="2000" dirty="0">
                          <a:latin typeface="Times New Roman"/>
                          <a:cs typeface="Times New Roman"/>
                        </a:rPr>
                        <a:t>otal  </a:t>
                      </a:r>
                      <a:r>
                        <a:rPr sz="2000" spc="-5" dirty="0">
                          <a:latin typeface="Times New Roman"/>
                          <a:cs typeface="Times New Roman"/>
                        </a:rPr>
                        <a:t>industrial</a:t>
                      </a:r>
                      <a:r>
                        <a:rPr sz="2000" spc="-35" dirty="0">
                          <a:latin typeface="Times New Roman"/>
                          <a:cs typeface="Times New Roman"/>
                        </a:rPr>
                        <a:t> </a:t>
                      </a:r>
                      <a:r>
                        <a:rPr sz="2000" dirty="0">
                          <a:latin typeface="Times New Roman"/>
                          <a:cs typeface="Times New Roman"/>
                        </a:rPr>
                        <a:t>output)</a:t>
                      </a:r>
                      <a:endParaRPr sz="2000">
                        <a:latin typeface="Times New Roman"/>
                        <a:cs typeface="Times New Roman"/>
                      </a:endParaRPr>
                    </a:p>
                  </a:txBody>
                  <a:tcPr marL="0" marR="0" marT="3683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D9DECD"/>
                    </a:solidFill>
                  </a:tcPr>
                </a:tc>
                <a:extLst>
                  <a:ext uri="{0D108BD9-81ED-4DB2-BD59-A6C34878D82A}">
                    <a16:rowId xmlns:a16="http://schemas.microsoft.com/office/drawing/2014/main" val="10001"/>
                  </a:ext>
                </a:extLst>
              </a:tr>
              <a:tr h="1080770">
                <a:tc>
                  <a:txBody>
                    <a:bodyPr/>
                    <a:lstStyle/>
                    <a:p>
                      <a:pPr marL="68580">
                        <a:lnSpc>
                          <a:spcPct val="100000"/>
                        </a:lnSpc>
                        <a:spcBef>
                          <a:spcPts val="295"/>
                        </a:spcBef>
                      </a:pPr>
                      <a:r>
                        <a:rPr sz="2000" spc="-5" dirty="0">
                          <a:latin typeface="Times New Roman"/>
                          <a:cs typeface="Times New Roman"/>
                        </a:rPr>
                        <a:t>Prices</a:t>
                      </a:r>
                      <a:endParaRPr sz="2000">
                        <a:latin typeface="Times New Roman"/>
                        <a:cs typeface="Times New Roman"/>
                      </a:endParaRPr>
                    </a:p>
                  </a:txBody>
                  <a:tcPr marL="0" marR="0" marT="3746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CEEE8"/>
                    </a:solidFill>
                  </a:tcPr>
                </a:tc>
                <a:tc>
                  <a:txBody>
                    <a:bodyPr/>
                    <a:lstStyle/>
                    <a:p>
                      <a:pPr marL="68580">
                        <a:lnSpc>
                          <a:spcPct val="100000"/>
                        </a:lnSpc>
                        <a:spcBef>
                          <a:spcPts val="295"/>
                        </a:spcBef>
                        <a:tabLst>
                          <a:tab pos="791210" algn="l"/>
                          <a:tab pos="1203960" algn="l"/>
                          <a:tab pos="2431415" algn="l"/>
                          <a:tab pos="3237230" algn="l"/>
                        </a:tabLst>
                      </a:pPr>
                      <a:r>
                        <a:rPr sz="2000" spc="-5" dirty="0">
                          <a:latin typeface="Times New Roman"/>
                          <a:cs typeface="Times New Roman"/>
                        </a:rPr>
                        <a:t>Price	of	individual	goods	and</a:t>
                      </a:r>
                      <a:endParaRPr sz="2000">
                        <a:latin typeface="Times New Roman"/>
                        <a:cs typeface="Times New Roman"/>
                      </a:endParaRPr>
                    </a:p>
                    <a:p>
                      <a:pPr marL="68580">
                        <a:lnSpc>
                          <a:spcPct val="100000"/>
                        </a:lnSpc>
                      </a:pPr>
                      <a:r>
                        <a:rPr sz="2000" dirty="0">
                          <a:latin typeface="Times New Roman"/>
                          <a:cs typeface="Times New Roman"/>
                        </a:rPr>
                        <a:t>services</a:t>
                      </a:r>
                      <a:endParaRPr sz="2000">
                        <a:latin typeface="Times New Roman"/>
                        <a:cs typeface="Times New Roman"/>
                      </a:endParaRPr>
                    </a:p>
                    <a:p>
                      <a:pPr marL="68580">
                        <a:lnSpc>
                          <a:spcPct val="100000"/>
                        </a:lnSpc>
                        <a:spcBef>
                          <a:spcPts val="5"/>
                        </a:spcBef>
                      </a:pPr>
                      <a:r>
                        <a:rPr sz="2000" dirty="0">
                          <a:latin typeface="Times New Roman"/>
                          <a:cs typeface="Times New Roman"/>
                        </a:rPr>
                        <a:t>E.g. Food prices, house</a:t>
                      </a:r>
                      <a:r>
                        <a:rPr sz="2000" spc="-105" dirty="0">
                          <a:latin typeface="Times New Roman"/>
                          <a:cs typeface="Times New Roman"/>
                        </a:rPr>
                        <a:t> </a:t>
                      </a:r>
                      <a:r>
                        <a:rPr sz="2000" dirty="0">
                          <a:latin typeface="Times New Roman"/>
                          <a:cs typeface="Times New Roman"/>
                        </a:rPr>
                        <a:t>rents</a:t>
                      </a:r>
                      <a:endParaRPr sz="2000">
                        <a:latin typeface="Times New Roman"/>
                        <a:cs typeface="Times New Roman"/>
                      </a:endParaRPr>
                    </a:p>
                  </a:txBody>
                  <a:tcPr marL="0" marR="0" marT="3746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CEEE8"/>
                    </a:solidFill>
                  </a:tcPr>
                </a:tc>
                <a:tc>
                  <a:txBody>
                    <a:bodyPr/>
                    <a:lstStyle/>
                    <a:p>
                      <a:pPr marL="69215">
                        <a:lnSpc>
                          <a:spcPct val="100000"/>
                        </a:lnSpc>
                        <a:spcBef>
                          <a:spcPts val="295"/>
                        </a:spcBef>
                      </a:pPr>
                      <a:r>
                        <a:rPr sz="2000" dirty="0">
                          <a:latin typeface="Times New Roman"/>
                          <a:cs typeface="Times New Roman"/>
                        </a:rPr>
                        <a:t>Aggregate price</a:t>
                      </a:r>
                      <a:r>
                        <a:rPr sz="2000" spc="-70" dirty="0">
                          <a:latin typeface="Times New Roman"/>
                          <a:cs typeface="Times New Roman"/>
                        </a:rPr>
                        <a:t> </a:t>
                      </a:r>
                      <a:r>
                        <a:rPr sz="2000" dirty="0">
                          <a:latin typeface="Times New Roman"/>
                          <a:cs typeface="Times New Roman"/>
                        </a:rPr>
                        <a:t>Level</a:t>
                      </a:r>
                      <a:endParaRPr sz="2000">
                        <a:latin typeface="Times New Roman"/>
                        <a:cs typeface="Times New Roman"/>
                      </a:endParaRPr>
                    </a:p>
                    <a:p>
                      <a:pPr marL="69215">
                        <a:lnSpc>
                          <a:spcPct val="100000"/>
                        </a:lnSpc>
                      </a:pPr>
                      <a:r>
                        <a:rPr sz="2000" dirty="0">
                          <a:latin typeface="Times New Roman"/>
                          <a:cs typeface="Times New Roman"/>
                        </a:rPr>
                        <a:t>E.g. </a:t>
                      </a:r>
                      <a:r>
                        <a:rPr sz="2000" spc="-5" dirty="0">
                          <a:latin typeface="Times New Roman"/>
                          <a:cs typeface="Times New Roman"/>
                        </a:rPr>
                        <a:t>Consumer </a:t>
                      </a:r>
                      <a:r>
                        <a:rPr sz="2000" dirty="0">
                          <a:latin typeface="Times New Roman"/>
                          <a:cs typeface="Times New Roman"/>
                        </a:rPr>
                        <a:t>price, Producer</a:t>
                      </a:r>
                      <a:r>
                        <a:rPr sz="2000" spc="-100" dirty="0">
                          <a:latin typeface="Times New Roman"/>
                          <a:cs typeface="Times New Roman"/>
                        </a:rPr>
                        <a:t> </a:t>
                      </a:r>
                      <a:r>
                        <a:rPr sz="2000" dirty="0">
                          <a:latin typeface="Times New Roman"/>
                          <a:cs typeface="Times New Roman"/>
                        </a:rPr>
                        <a:t>price</a:t>
                      </a:r>
                      <a:endParaRPr sz="2000">
                        <a:latin typeface="Times New Roman"/>
                        <a:cs typeface="Times New Roman"/>
                      </a:endParaRPr>
                    </a:p>
                  </a:txBody>
                  <a:tcPr marL="0" marR="0" marT="3746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CEEE8"/>
                    </a:solidFill>
                  </a:tcPr>
                </a:tc>
                <a:extLst>
                  <a:ext uri="{0D108BD9-81ED-4DB2-BD59-A6C34878D82A}">
                    <a16:rowId xmlns:a16="http://schemas.microsoft.com/office/drawing/2014/main" val="10002"/>
                  </a:ext>
                </a:extLst>
              </a:tr>
              <a:tr h="856361">
                <a:tc>
                  <a:txBody>
                    <a:bodyPr/>
                    <a:lstStyle/>
                    <a:p>
                      <a:pPr marL="68580">
                        <a:lnSpc>
                          <a:spcPct val="100000"/>
                        </a:lnSpc>
                        <a:spcBef>
                          <a:spcPts val="300"/>
                        </a:spcBef>
                      </a:pPr>
                      <a:r>
                        <a:rPr sz="2000" spc="-5" dirty="0">
                          <a:latin typeface="Times New Roman"/>
                          <a:cs typeface="Times New Roman"/>
                        </a:rPr>
                        <a:t>Income</a:t>
                      </a:r>
                      <a:endParaRPr sz="2000">
                        <a:latin typeface="Times New Roman"/>
                        <a:cs typeface="Times New Roman"/>
                      </a:endParaRPr>
                    </a:p>
                  </a:txBody>
                  <a:tcPr marL="0" marR="0" marT="3810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9DECD"/>
                    </a:solidFill>
                  </a:tcPr>
                </a:tc>
                <a:tc>
                  <a:txBody>
                    <a:bodyPr/>
                    <a:lstStyle/>
                    <a:p>
                      <a:pPr marL="68580" marR="61594">
                        <a:lnSpc>
                          <a:spcPct val="100000"/>
                        </a:lnSpc>
                        <a:spcBef>
                          <a:spcPts val="300"/>
                        </a:spcBef>
                      </a:pPr>
                      <a:r>
                        <a:rPr sz="2000" spc="-5" dirty="0">
                          <a:latin typeface="Times New Roman"/>
                          <a:cs typeface="Times New Roman"/>
                        </a:rPr>
                        <a:t>Distribution </a:t>
                      </a:r>
                      <a:r>
                        <a:rPr sz="2000" dirty="0">
                          <a:latin typeface="Times New Roman"/>
                          <a:cs typeface="Times New Roman"/>
                        </a:rPr>
                        <a:t>of </a:t>
                      </a:r>
                      <a:r>
                        <a:rPr sz="2000" spc="-5" dirty="0">
                          <a:latin typeface="Times New Roman"/>
                          <a:cs typeface="Times New Roman"/>
                        </a:rPr>
                        <a:t>wealth: </a:t>
                      </a:r>
                      <a:r>
                        <a:rPr sz="2000" spc="-35" dirty="0">
                          <a:latin typeface="Times New Roman"/>
                          <a:cs typeface="Times New Roman"/>
                        </a:rPr>
                        <a:t>Wages </a:t>
                      </a:r>
                      <a:r>
                        <a:rPr sz="2000" spc="-20" dirty="0">
                          <a:latin typeface="Times New Roman"/>
                          <a:cs typeface="Times New Roman"/>
                        </a:rPr>
                        <a:t>in  </a:t>
                      </a:r>
                      <a:r>
                        <a:rPr sz="2000" dirty="0">
                          <a:latin typeface="Times New Roman"/>
                          <a:cs typeface="Times New Roman"/>
                        </a:rPr>
                        <a:t>particular</a:t>
                      </a:r>
                      <a:r>
                        <a:rPr sz="2000" spc="-45" dirty="0">
                          <a:latin typeface="Times New Roman"/>
                          <a:cs typeface="Times New Roman"/>
                        </a:rPr>
                        <a:t> </a:t>
                      </a:r>
                      <a:r>
                        <a:rPr sz="2000" spc="-5" dirty="0">
                          <a:latin typeface="Times New Roman"/>
                          <a:cs typeface="Times New Roman"/>
                        </a:rPr>
                        <a:t>industry/firm</a:t>
                      </a:r>
                      <a:endParaRPr sz="2000">
                        <a:latin typeface="Times New Roman"/>
                        <a:cs typeface="Times New Roman"/>
                      </a:endParaRPr>
                    </a:p>
                  </a:txBody>
                  <a:tcPr marL="0" marR="0" marT="3810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9DECD"/>
                    </a:solidFill>
                  </a:tcPr>
                </a:tc>
                <a:tc>
                  <a:txBody>
                    <a:bodyPr/>
                    <a:lstStyle/>
                    <a:p>
                      <a:pPr marL="69215" marR="59055">
                        <a:lnSpc>
                          <a:spcPct val="100000"/>
                        </a:lnSpc>
                        <a:spcBef>
                          <a:spcPts val="300"/>
                        </a:spcBef>
                        <a:tabLst>
                          <a:tab pos="1095375" algn="l"/>
                          <a:tab pos="2058035" algn="l"/>
                          <a:tab pos="2727325" algn="l"/>
                          <a:tab pos="3515360" algn="l"/>
                        </a:tabLst>
                      </a:pPr>
                      <a:r>
                        <a:rPr sz="2000" dirty="0">
                          <a:latin typeface="Times New Roman"/>
                          <a:cs typeface="Times New Roman"/>
                        </a:rPr>
                        <a:t>Nat</a:t>
                      </a:r>
                      <a:r>
                        <a:rPr sz="2000" spc="-10" dirty="0">
                          <a:latin typeface="Times New Roman"/>
                          <a:cs typeface="Times New Roman"/>
                        </a:rPr>
                        <a:t>i</a:t>
                      </a:r>
                      <a:r>
                        <a:rPr sz="2000" dirty="0">
                          <a:latin typeface="Times New Roman"/>
                          <a:cs typeface="Times New Roman"/>
                        </a:rPr>
                        <a:t>onal	</a:t>
                      </a:r>
                      <a:r>
                        <a:rPr sz="2000" spc="-20" dirty="0">
                          <a:latin typeface="Times New Roman"/>
                          <a:cs typeface="Times New Roman"/>
                        </a:rPr>
                        <a:t>i</a:t>
                      </a:r>
                      <a:r>
                        <a:rPr sz="2000" dirty="0">
                          <a:latin typeface="Times New Roman"/>
                          <a:cs typeface="Times New Roman"/>
                        </a:rPr>
                        <a:t>n</a:t>
                      </a:r>
                      <a:r>
                        <a:rPr sz="2000" spc="-10" dirty="0">
                          <a:latin typeface="Times New Roman"/>
                          <a:cs typeface="Times New Roman"/>
                        </a:rPr>
                        <a:t>c</a:t>
                      </a:r>
                      <a:r>
                        <a:rPr sz="2000" dirty="0">
                          <a:latin typeface="Times New Roman"/>
                          <a:cs typeface="Times New Roman"/>
                        </a:rPr>
                        <a:t>o</a:t>
                      </a:r>
                      <a:r>
                        <a:rPr sz="2000" spc="-35" dirty="0">
                          <a:latin typeface="Times New Roman"/>
                          <a:cs typeface="Times New Roman"/>
                        </a:rPr>
                        <a:t>m</a:t>
                      </a:r>
                      <a:r>
                        <a:rPr sz="2000" dirty="0">
                          <a:latin typeface="Times New Roman"/>
                          <a:cs typeface="Times New Roman"/>
                        </a:rPr>
                        <a:t>e:	</a:t>
                      </a:r>
                      <a:r>
                        <a:rPr sz="2000" spc="-145" dirty="0">
                          <a:latin typeface="Times New Roman"/>
                          <a:cs typeface="Times New Roman"/>
                        </a:rPr>
                        <a:t>T</a:t>
                      </a:r>
                      <a:r>
                        <a:rPr sz="2000" dirty="0">
                          <a:latin typeface="Times New Roman"/>
                          <a:cs typeface="Times New Roman"/>
                        </a:rPr>
                        <a:t>otal	wa</a:t>
                      </a:r>
                      <a:r>
                        <a:rPr sz="2000" spc="5" dirty="0">
                          <a:latin typeface="Times New Roman"/>
                          <a:cs typeface="Times New Roman"/>
                        </a:rPr>
                        <a:t>g</a:t>
                      </a:r>
                      <a:r>
                        <a:rPr sz="2000" dirty="0">
                          <a:latin typeface="Times New Roman"/>
                          <a:cs typeface="Times New Roman"/>
                        </a:rPr>
                        <a:t>es	</a:t>
                      </a:r>
                      <a:r>
                        <a:rPr sz="2000" spc="-15" dirty="0">
                          <a:latin typeface="Times New Roman"/>
                          <a:cs typeface="Times New Roman"/>
                        </a:rPr>
                        <a:t>a</a:t>
                      </a:r>
                      <a:r>
                        <a:rPr sz="2000" dirty="0">
                          <a:latin typeface="Times New Roman"/>
                          <a:cs typeface="Times New Roman"/>
                        </a:rPr>
                        <a:t>nd  salaries</a:t>
                      </a:r>
                      <a:endParaRPr sz="2000">
                        <a:latin typeface="Times New Roman"/>
                        <a:cs typeface="Times New Roman"/>
                      </a:endParaRPr>
                    </a:p>
                  </a:txBody>
                  <a:tcPr marL="0" marR="0" marT="3810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9DECD"/>
                    </a:solidFill>
                  </a:tcPr>
                </a:tc>
                <a:extLst>
                  <a:ext uri="{0D108BD9-81ED-4DB2-BD59-A6C34878D82A}">
                    <a16:rowId xmlns:a16="http://schemas.microsoft.com/office/drawing/2014/main" val="10003"/>
                  </a:ext>
                </a:extLst>
              </a:tr>
              <a:tr h="856475">
                <a:tc>
                  <a:txBody>
                    <a:bodyPr/>
                    <a:lstStyle/>
                    <a:p>
                      <a:pPr marL="68580">
                        <a:lnSpc>
                          <a:spcPct val="100000"/>
                        </a:lnSpc>
                        <a:spcBef>
                          <a:spcPts val="300"/>
                        </a:spcBef>
                      </a:pPr>
                      <a:r>
                        <a:rPr sz="2000" spc="-5" dirty="0">
                          <a:latin typeface="Times New Roman"/>
                          <a:cs typeface="Times New Roman"/>
                        </a:rPr>
                        <a:t>Employment</a:t>
                      </a:r>
                      <a:endParaRPr sz="2000">
                        <a:latin typeface="Times New Roman"/>
                        <a:cs typeface="Times New Roman"/>
                      </a:endParaRPr>
                    </a:p>
                  </a:txBody>
                  <a:tcPr marL="0" marR="0" marT="3810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CEEE8"/>
                    </a:solidFill>
                  </a:tcPr>
                </a:tc>
                <a:tc>
                  <a:txBody>
                    <a:bodyPr/>
                    <a:lstStyle/>
                    <a:p>
                      <a:pPr marL="68580">
                        <a:lnSpc>
                          <a:spcPct val="100000"/>
                        </a:lnSpc>
                        <a:spcBef>
                          <a:spcPts val="300"/>
                        </a:spcBef>
                      </a:pPr>
                      <a:r>
                        <a:rPr sz="2000" dirty="0">
                          <a:latin typeface="Times New Roman"/>
                          <a:cs typeface="Times New Roman"/>
                        </a:rPr>
                        <a:t>Jobs </a:t>
                      </a:r>
                      <a:r>
                        <a:rPr sz="2000" spc="-5" dirty="0">
                          <a:latin typeface="Times New Roman"/>
                          <a:cs typeface="Times New Roman"/>
                        </a:rPr>
                        <a:t>in </a:t>
                      </a:r>
                      <a:r>
                        <a:rPr sz="2000" dirty="0">
                          <a:latin typeface="Times New Roman"/>
                          <a:cs typeface="Times New Roman"/>
                        </a:rPr>
                        <a:t>particular</a:t>
                      </a:r>
                      <a:r>
                        <a:rPr sz="2000" spc="-75" dirty="0">
                          <a:latin typeface="Times New Roman"/>
                          <a:cs typeface="Times New Roman"/>
                        </a:rPr>
                        <a:t> </a:t>
                      </a:r>
                      <a:r>
                        <a:rPr sz="2000" dirty="0">
                          <a:latin typeface="Times New Roman"/>
                          <a:cs typeface="Times New Roman"/>
                        </a:rPr>
                        <a:t>industry</a:t>
                      </a:r>
                      <a:endParaRPr sz="2000">
                        <a:latin typeface="Times New Roman"/>
                        <a:cs typeface="Times New Roman"/>
                      </a:endParaRPr>
                    </a:p>
                  </a:txBody>
                  <a:tcPr marL="0" marR="0" marT="3810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CEEE8"/>
                    </a:solidFill>
                  </a:tcPr>
                </a:tc>
                <a:tc>
                  <a:txBody>
                    <a:bodyPr/>
                    <a:lstStyle/>
                    <a:p>
                      <a:pPr marL="69215" marR="59690">
                        <a:lnSpc>
                          <a:spcPct val="100000"/>
                        </a:lnSpc>
                        <a:spcBef>
                          <a:spcPts val="300"/>
                        </a:spcBef>
                        <a:tabLst>
                          <a:tab pos="1686560" algn="l"/>
                          <a:tab pos="2360295" algn="l"/>
                        </a:tabLst>
                      </a:pPr>
                      <a:r>
                        <a:rPr sz="2000" dirty="0">
                          <a:latin typeface="Times New Roman"/>
                          <a:cs typeface="Times New Roman"/>
                        </a:rPr>
                        <a:t>E</a:t>
                      </a:r>
                      <a:r>
                        <a:rPr sz="2000" spc="-25" dirty="0">
                          <a:latin typeface="Times New Roman"/>
                          <a:cs typeface="Times New Roman"/>
                        </a:rPr>
                        <a:t>m</a:t>
                      </a:r>
                      <a:r>
                        <a:rPr sz="2000" dirty="0">
                          <a:latin typeface="Times New Roman"/>
                          <a:cs typeface="Times New Roman"/>
                        </a:rPr>
                        <a:t>ploy</a:t>
                      </a:r>
                      <a:r>
                        <a:rPr sz="2000" spc="-35" dirty="0">
                          <a:latin typeface="Times New Roman"/>
                          <a:cs typeface="Times New Roman"/>
                        </a:rPr>
                        <a:t>m</a:t>
                      </a:r>
                      <a:r>
                        <a:rPr sz="2000" dirty="0">
                          <a:latin typeface="Times New Roman"/>
                          <a:cs typeface="Times New Roman"/>
                        </a:rPr>
                        <a:t>ent	a</a:t>
                      </a:r>
                      <a:r>
                        <a:rPr sz="2000" spc="-10" dirty="0">
                          <a:latin typeface="Times New Roman"/>
                          <a:cs typeface="Times New Roman"/>
                        </a:rPr>
                        <a:t>n</a:t>
                      </a:r>
                      <a:r>
                        <a:rPr sz="2000" dirty="0">
                          <a:latin typeface="Times New Roman"/>
                          <a:cs typeface="Times New Roman"/>
                        </a:rPr>
                        <a:t>d	une</a:t>
                      </a:r>
                      <a:r>
                        <a:rPr sz="2000" spc="-15" dirty="0">
                          <a:latin typeface="Times New Roman"/>
                          <a:cs typeface="Times New Roman"/>
                        </a:rPr>
                        <a:t>m</a:t>
                      </a:r>
                      <a:r>
                        <a:rPr sz="2000" dirty="0">
                          <a:latin typeface="Times New Roman"/>
                          <a:cs typeface="Times New Roman"/>
                        </a:rPr>
                        <a:t>p</a:t>
                      </a:r>
                      <a:r>
                        <a:rPr sz="2000" spc="-15" dirty="0">
                          <a:latin typeface="Times New Roman"/>
                          <a:cs typeface="Times New Roman"/>
                        </a:rPr>
                        <a:t>l</a:t>
                      </a:r>
                      <a:r>
                        <a:rPr sz="2000" dirty="0">
                          <a:latin typeface="Times New Roman"/>
                          <a:cs typeface="Times New Roman"/>
                        </a:rPr>
                        <a:t>oy</a:t>
                      </a:r>
                      <a:r>
                        <a:rPr sz="2000" spc="-25" dirty="0">
                          <a:latin typeface="Times New Roman"/>
                          <a:cs typeface="Times New Roman"/>
                        </a:rPr>
                        <a:t>m</a:t>
                      </a:r>
                      <a:r>
                        <a:rPr sz="2000" dirty="0">
                          <a:latin typeface="Times New Roman"/>
                          <a:cs typeface="Times New Roman"/>
                        </a:rPr>
                        <a:t>ent  issues </a:t>
                      </a:r>
                      <a:r>
                        <a:rPr sz="2000" spc="-5" dirty="0">
                          <a:latin typeface="Times New Roman"/>
                          <a:cs typeface="Times New Roman"/>
                        </a:rPr>
                        <a:t>in an</a:t>
                      </a:r>
                      <a:r>
                        <a:rPr sz="2000" spc="-45" dirty="0">
                          <a:latin typeface="Times New Roman"/>
                          <a:cs typeface="Times New Roman"/>
                        </a:rPr>
                        <a:t> </a:t>
                      </a:r>
                      <a:r>
                        <a:rPr sz="2000" dirty="0">
                          <a:latin typeface="Times New Roman"/>
                          <a:cs typeface="Times New Roman"/>
                        </a:rPr>
                        <a:t>economy</a:t>
                      </a:r>
                      <a:endParaRPr sz="2000">
                        <a:latin typeface="Times New Roman"/>
                        <a:cs typeface="Times New Roman"/>
                      </a:endParaRPr>
                    </a:p>
                  </a:txBody>
                  <a:tcPr marL="0" marR="0" marT="3810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CEEE8"/>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CE580D1-F917-4567-AFB4-99AA9B52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a:extLst>
              <a:ext uri="{FF2B5EF4-FFF2-40B4-BE49-F238E27FC236}">
                <a16:creationId xmlns:a16="http://schemas.microsoft.com/office/drawing/2014/main" id="{1F5620B8-A2D8-4568-B566-F0453A0D91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2" name="Straight Connector 11">
            <a:extLst>
              <a:ext uri="{FF2B5EF4-FFF2-40B4-BE49-F238E27FC236}">
                <a16:creationId xmlns:a16="http://schemas.microsoft.com/office/drawing/2014/main" id="{1C7D2BA4-4B7A-4596-8BCC-5CF7154238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977F1E1-2B6F-4BB6-899F-67D8764D83C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4" name="Picture 3" descr="Sphere of mesh and nodes">
            <a:extLst>
              <a:ext uri="{FF2B5EF4-FFF2-40B4-BE49-F238E27FC236}">
                <a16:creationId xmlns:a16="http://schemas.microsoft.com/office/drawing/2014/main" id="{71DC882D-0347-4222-BC29-9E1EBED4D7FF}"/>
              </a:ext>
            </a:extLst>
          </p:cNvPr>
          <p:cNvPicPr>
            <a:picLocks noChangeAspect="1"/>
          </p:cNvPicPr>
          <p:nvPr/>
        </p:nvPicPr>
        <p:blipFill rotWithShape="1">
          <a:blip r:embed="rId3"/>
          <a:srcRect t="9096" r="-1" b="15902"/>
          <a:stretch/>
        </p:blipFill>
        <p:spPr>
          <a:xfrm>
            <a:off x="2" y="10"/>
            <a:ext cx="12191695" cy="6857990"/>
          </a:xfrm>
          <a:prstGeom prst="rect">
            <a:avLst/>
          </a:prstGeom>
        </p:spPr>
      </p:pic>
      <p:sp>
        <p:nvSpPr>
          <p:cNvPr id="16" name="Rectangle 15">
            <a:extLst>
              <a:ext uri="{FF2B5EF4-FFF2-40B4-BE49-F238E27FC236}">
                <a16:creationId xmlns:a16="http://schemas.microsoft.com/office/drawing/2014/main" id="{A4092ECB-D375-4A85-AD6E-85644D2A9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7" y="3064931"/>
            <a:ext cx="8293042"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object 2"/>
          <p:cNvSpPr txBox="1">
            <a:spLocks noGrp="1"/>
          </p:cNvSpPr>
          <p:nvPr>
            <p:ph type="ctrTitle"/>
          </p:nvPr>
        </p:nvSpPr>
        <p:spPr>
          <a:xfrm>
            <a:off x="1300526" y="3236470"/>
            <a:ext cx="6829044" cy="1252601"/>
          </a:xfrm>
          <a:prstGeom prst="rect">
            <a:avLst/>
          </a:prstGeom>
        </p:spPr>
        <p:txBody>
          <a:bodyPr vert="horz" lIns="91440" tIns="45720" rIns="91440" bIns="0" rtlCol="0" anchor="b">
            <a:normAutofit/>
          </a:bodyPr>
          <a:lstStyle/>
          <a:p>
            <a:pPr marL="1551940" marR="5080" indent="-1535430" algn="r"/>
            <a:r>
              <a:rPr lang="en-US" sz="4100" spc="-5" dirty="0">
                <a:solidFill>
                  <a:srgbClr val="FFFFFE"/>
                </a:solidFill>
                <a:latin typeface="+mj-lt"/>
                <a:cs typeface="+mj-cs"/>
              </a:rPr>
              <a:t>THEORY OF</a:t>
            </a:r>
            <a:r>
              <a:rPr lang="en-US" sz="4100" spc="-75" dirty="0">
                <a:solidFill>
                  <a:srgbClr val="FFFFFE"/>
                </a:solidFill>
                <a:latin typeface="+mj-lt"/>
                <a:cs typeface="+mj-cs"/>
              </a:rPr>
              <a:t> </a:t>
            </a:r>
            <a:r>
              <a:rPr lang="en-US" sz="4100" spc="-5" dirty="0">
                <a:solidFill>
                  <a:srgbClr val="FFFFFE"/>
                </a:solidFill>
                <a:latin typeface="+mj-lt"/>
                <a:cs typeface="+mj-cs"/>
              </a:rPr>
              <a:t>CONSUMER  BEHAVIOUR</a:t>
            </a:r>
          </a:p>
        </p:txBody>
      </p:sp>
      <p:cxnSp>
        <p:nvCxnSpPr>
          <p:cNvPr id="18" name="Straight Connector 17">
            <a:extLst>
              <a:ext uri="{FF2B5EF4-FFF2-40B4-BE49-F238E27FC236}">
                <a16:creationId xmlns:a16="http://schemas.microsoft.com/office/drawing/2014/main" id="{B6C1711D-6DAC-4FE1-B7B6-AC8A81B84C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0525" y="4666480"/>
            <a:ext cx="6829043" cy="0"/>
          </a:xfrm>
          <a:prstGeom prst="line">
            <a:avLst/>
          </a:prstGeom>
          <a:ln w="31750">
            <a:solidFill>
              <a:srgbClr val="3DDDF3"/>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D32A60-013B-47A8-8833-D242408091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E27932B-B694-4C4C-90D7-A0333A7C5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object 2"/>
          <p:cNvSpPr txBox="1">
            <a:spLocks noGrp="1"/>
          </p:cNvSpPr>
          <p:nvPr>
            <p:ph type="title"/>
          </p:nvPr>
        </p:nvSpPr>
        <p:spPr>
          <a:xfrm>
            <a:off x="1451579" y="2303047"/>
            <a:ext cx="3272093" cy="2674198"/>
          </a:xfrm>
          <a:prstGeom prst="rect">
            <a:avLst/>
          </a:prstGeom>
        </p:spPr>
        <p:txBody>
          <a:bodyPr vert="horz" lIns="91440" tIns="45720" rIns="91440" bIns="45720" rtlCol="0" anchor="t">
            <a:normAutofit/>
          </a:bodyPr>
          <a:lstStyle/>
          <a:p>
            <a:pPr marL="12700"/>
            <a:r>
              <a:rPr lang="en-US" sz="3000" spc="-5"/>
              <a:t>Introduction </a:t>
            </a:r>
            <a:r>
              <a:rPr lang="en-US" sz="3000"/>
              <a:t>to Consumer</a:t>
            </a:r>
            <a:r>
              <a:rPr lang="en-US" sz="3000" spc="-70"/>
              <a:t> </a:t>
            </a:r>
            <a:r>
              <a:rPr lang="en-US" sz="3000"/>
              <a:t>Behaviour</a:t>
            </a:r>
          </a:p>
        </p:txBody>
      </p:sp>
      <p:cxnSp>
        <p:nvCxnSpPr>
          <p:cNvPr id="13" name="Straight Connector 12">
            <a:extLst>
              <a:ext uri="{FF2B5EF4-FFF2-40B4-BE49-F238E27FC236}">
                <a16:creationId xmlns:a16="http://schemas.microsoft.com/office/drawing/2014/main" id="{9EBB0476-5CF0-4F44-8D68-5D42D7AEE4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2146542"/>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5" name="Title 1">
            <a:extLst>
              <a:ext uri="{FF2B5EF4-FFF2-40B4-BE49-F238E27FC236}">
                <a16:creationId xmlns:a16="http://schemas.microsoft.com/office/drawing/2014/main" id="{A9DA474E-6B91-4200-840F-0257B2358A75}"/>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pic>
        <p:nvPicPr>
          <p:cNvPr id="17" name="Picture 16">
            <a:extLst>
              <a:ext uri="{FF2B5EF4-FFF2-40B4-BE49-F238E27FC236}">
                <a16:creationId xmlns:a16="http://schemas.microsoft.com/office/drawing/2014/main" id="{DF63C9AD-AE6E-4512-8171-91612E84CC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9" name="Straight Connector 18">
            <a:extLst>
              <a:ext uri="{FF2B5EF4-FFF2-40B4-BE49-F238E27FC236}">
                <a16:creationId xmlns:a16="http://schemas.microsoft.com/office/drawing/2014/main" id="{FE1A49CE-B63D-457A-A180-1C883E1A63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aphicFrame>
        <p:nvGraphicFramePr>
          <p:cNvPr id="5" name="object 3">
            <a:extLst>
              <a:ext uri="{FF2B5EF4-FFF2-40B4-BE49-F238E27FC236}">
                <a16:creationId xmlns:a16="http://schemas.microsoft.com/office/drawing/2014/main" id="{B4B0C13F-03E2-4F19-A59C-B430A1F14620}"/>
              </a:ext>
            </a:extLst>
          </p:cNvPr>
          <p:cNvGraphicFramePr/>
          <p:nvPr>
            <p:extLst>
              <p:ext uri="{D42A27DB-BD31-4B8C-83A1-F6EECF244321}">
                <p14:modId xmlns:p14="http://schemas.microsoft.com/office/powerpoint/2010/main" val="2367892027"/>
              </p:ext>
            </p:extLst>
          </p:nvPr>
        </p:nvGraphicFramePr>
        <p:xfrm>
          <a:off x="5141913" y="803275"/>
          <a:ext cx="5913437" cy="4637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844476" y="1600199"/>
            <a:ext cx="3539266" cy="4297680"/>
          </a:xfrm>
          <a:prstGeom prst="rect">
            <a:avLst/>
          </a:prstGeom>
        </p:spPr>
        <p:txBody>
          <a:bodyPr vert="horz" lIns="91440" tIns="45720" rIns="91440" bIns="45720" rtlCol="0" anchor="ctr">
            <a:normAutofit/>
          </a:bodyPr>
          <a:lstStyle/>
          <a:p>
            <a:pPr marL="12700"/>
            <a:r>
              <a:rPr lang="en-US" b="0" i="0" kern="1200" cap="all" spc="-5" dirty="0">
                <a:solidFill>
                  <a:schemeClr val="tx1"/>
                </a:solidFill>
                <a:effectLst/>
                <a:latin typeface="+mj-lt"/>
                <a:ea typeface="+mj-ea"/>
                <a:cs typeface="+mj-cs"/>
              </a:rPr>
              <a:t>CHOICE AND UTILITY THEORY </a:t>
            </a:r>
            <a:endParaRPr lang="en-US" b="0" i="0" u="none" kern="1200" cap="all" dirty="0">
              <a:solidFill>
                <a:schemeClr val="tx1"/>
              </a:solidFill>
              <a:effectLst/>
              <a:latin typeface="+mj-lt"/>
              <a:ea typeface="+mj-ea"/>
              <a:cs typeface="+mj-cs"/>
            </a:endParaRPr>
          </a:p>
        </p:txBody>
      </p:sp>
      <p:cxnSp>
        <p:nvCxnSpPr>
          <p:cNvPr id="10" name="Straight Connector 9">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4800600" y="609600"/>
            <a:ext cx="6705600" cy="5288279"/>
          </a:xfrm>
          <a:prstGeom prst="rect">
            <a:avLst/>
          </a:prstGeom>
        </p:spPr>
        <p:txBody>
          <a:bodyPr vert="horz" lIns="91440" tIns="45720" rIns="91440" bIns="45720" rtlCol="0" anchor="ctr">
            <a:normAutofit/>
          </a:bodyPr>
          <a:lstStyle/>
          <a:p>
            <a:pPr marL="355600" indent="-228600" defTabSz="914400">
              <a:lnSpc>
                <a:spcPct val="120000"/>
              </a:lnSpc>
              <a:spcBef>
                <a:spcPts val="675"/>
              </a:spcBef>
              <a:buClr>
                <a:schemeClr val="accent1"/>
              </a:buClr>
              <a:buSzPct val="100000"/>
              <a:buFont typeface="Arial" panose="020B0604020202020204" pitchFamily="34" charset="0"/>
              <a:buChar char="•"/>
              <a:tabLst>
                <a:tab pos="355600" algn="l"/>
              </a:tabLst>
            </a:pPr>
            <a:r>
              <a:rPr lang="en-US" dirty="0"/>
              <a:t>In explaining consumer </a:t>
            </a:r>
            <a:r>
              <a:rPr lang="en-US" dirty="0" err="1"/>
              <a:t>behaviour</a:t>
            </a:r>
            <a:r>
              <a:rPr lang="en-US" dirty="0"/>
              <a:t>, economics relies on the fundamental premise that people choose those goods and services they value most highly.</a:t>
            </a:r>
          </a:p>
          <a:p>
            <a:pPr marL="355600" indent="-228600" defTabSz="914400">
              <a:lnSpc>
                <a:spcPct val="120000"/>
              </a:lnSpc>
              <a:spcBef>
                <a:spcPts val="675"/>
              </a:spcBef>
              <a:buClr>
                <a:schemeClr val="accent1"/>
              </a:buClr>
              <a:buSzPct val="100000"/>
              <a:buFont typeface="Arial" panose="020B0604020202020204" pitchFamily="34" charset="0"/>
              <a:buChar char="•"/>
              <a:tabLst>
                <a:tab pos="355600" algn="l"/>
              </a:tabLst>
            </a:pPr>
            <a:endParaRPr lang="en-US" dirty="0"/>
          </a:p>
          <a:p>
            <a:pPr marL="355600" indent="-228600" defTabSz="914400">
              <a:lnSpc>
                <a:spcPct val="120000"/>
              </a:lnSpc>
              <a:spcBef>
                <a:spcPts val="675"/>
              </a:spcBef>
              <a:buClr>
                <a:schemeClr val="accent1"/>
              </a:buClr>
              <a:buSzPct val="100000"/>
              <a:buFont typeface="Arial" panose="020B0604020202020204" pitchFamily="34" charset="0"/>
              <a:buChar char="•"/>
              <a:tabLst>
                <a:tab pos="355600" algn="l"/>
              </a:tabLst>
            </a:pPr>
            <a:r>
              <a:rPr lang="en-US" dirty="0"/>
              <a:t>WHAT DO YOU MEAN BY UTILITY</a:t>
            </a:r>
          </a:p>
          <a:p>
            <a:pPr marL="355600" marR="6350" indent="-228600" defTabSz="914400">
              <a:lnSpc>
                <a:spcPct val="120000"/>
              </a:lnSpc>
              <a:spcBef>
                <a:spcPts val="580"/>
              </a:spcBef>
              <a:buClr>
                <a:schemeClr val="accent1"/>
              </a:buClr>
              <a:buSzPct val="100000"/>
              <a:buFont typeface="Arial" panose="020B0604020202020204" pitchFamily="34" charset="0"/>
              <a:buChar char="•"/>
              <a:tabLst>
                <a:tab pos="355600" algn="l"/>
              </a:tabLst>
            </a:pPr>
            <a:r>
              <a:rPr lang="en-US" dirty="0"/>
              <a:t>Utility denotes satisfaction. </a:t>
            </a:r>
          </a:p>
          <a:p>
            <a:pPr marL="355600" marR="6350" indent="-228600" defTabSz="914400">
              <a:lnSpc>
                <a:spcPct val="120000"/>
              </a:lnSpc>
              <a:spcBef>
                <a:spcPts val="580"/>
              </a:spcBef>
              <a:buClr>
                <a:schemeClr val="accent1"/>
              </a:buClr>
              <a:buSzPct val="100000"/>
              <a:buFont typeface="Arial" panose="020B0604020202020204" pitchFamily="34" charset="0"/>
              <a:buChar char="•"/>
              <a:tabLst>
                <a:tab pos="355600" algn="l"/>
              </a:tabLst>
            </a:pPr>
            <a:r>
              <a:rPr lang="en-US" dirty="0"/>
              <a:t>It refers to how consumers rank different goods and services</a:t>
            </a:r>
          </a:p>
          <a:p>
            <a:pPr marL="355600" marR="6350" indent="-228600" defTabSz="914400">
              <a:lnSpc>
                <a:spcPct val="120000"/>
              </a:lnSpc>
              <a:spcBef>
                <a:spcPts val="580"/>
              </a:spcBef>
              <a:buClr>
                <a:schemeClr val="accent1"/>
              </a:buClr>
              <a:buSzPct val="100000"/>
              <a:buFont typeface="Arial" panose="020B0604020202020204" pitchFamily="34" charset="0"/>
              <a:buChar char="•"/>
              <a:tabLst>
                <a:tab pos="355600" algn="l"/>
              </a:tabLst>
            </a:pPr>
            <a:r>
              <a:rPr lang="en-US" dirty="0"/>
              <a:t>Utility is a scientific construct that economists use to understand how rational consumers divide their limited resources among the commodities that provide them with satisfaction.</a:t>
            </a:r>
          </a:p>
          <a:p>
            <a:pPr marL="355600" marR="6350" indent="-228600" defTabSz="914400">
              <a:lnSpc>
                <a:spcPct val="120000"/>
              </a:lnSpc>
              <a:spcBef>
                <a:spcPts val="580"/>
              </a:spcBef>
              <a:buClr>
                <a:schemeClr val="accent1"/>
              </a:buClr>
              <a:buSzPct val="100000"/>
              <a:buFont typeface="Arial" panose="020B0604020202020204" pitchFamily="34" charset="0"/>
              <a:buChar char="•"/>
              <a:tabLst>
                <a:tab pos="355600" algn="l"/>
              </a:tabLst>
            </a:pP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Picture 8">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1" name="Straight Connector 10">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BBC7667-C352-4842-9AFD-E5C16AD002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5" name="Rectangle 14">
            <a:extLst>
              <a:ext uri="{FF2B5EF4-FFF2-40B4-BE49-F238E27FC236}">
                <a16:creationId xmlns:a16="http://schemas.microsoft.com/office/drawing/2014/main" id="{48D226DA-E368-46E4-BF0C-D467A1E86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FF6F44-F01C-4F4F-A171-A8D2A370C642}"/>
              </a:ext>
            </a:extLst>
          </p:cNvPr>
          <p:cNvSpPr>
            <a:spLocks noGrp="1"/>
          </p:cNvSpPr>
          <p:nvPr>
            <p:ph type="title"/>
          </p:nvPr>
        </p:nvSpPr>
        <p:spPr>
          <a:xfrm>
            <a:off x="2365695" y="938717"/>
            <a:ext cx="8689157" cy="3541837"/>
          </a:xfrm>
        </p:spPr>
        <p:txBody>
          <a:bodyPr vert="horz" lIns="91440" tIns="45720" rIns="91440" bIns="0" rtlCol="0" anchor="b">
            <a:normAutofit/>
          </a:bodyPr>
          <a:lstStyle/>
          <a:p>
            <a:r>
              <a:rPr lang="en-US" sz="6100"/>
              <a:t>Marginal utility and the law of diminishing marginal utility</a:t>
            </a:r>
          </a:p>
        </p:txBody>
      </p:sp>
      <p:cxnSp>
        <p:nvCxnSpPr>
          <p:cNvPr id="17" name="Straight Connector 16">
            <a:extLst>
              <a:ext uri="{FF2B5EF4-FFF2-40B4-BE49-F238E27FC236}">
                <a16:creationId xmlns:a16="http://schemas.microsoft.com/office/drawing/2014/main" id="{7105F2EF-F4AA-488F-8E74-484FA007851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76728" y="4735528"/>
            <a:ext cx="864301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5991188"/>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DD5830-15C1-4896-ADA3-F8577028FA4C}"/>
              </a:ext>
            </a:extLst>
          </p:cNvPr>
          <p:cNvSpPr>
            <a:spLocks noGrp="1"/>
          </p:cNvSpPr>
          <p:nvPr>
            <p:ph idx="1"/>
          </p:nvPr>
        </p:nvSpPr>
        <p:spPr/>
        <p:txBody>
          <a:bodyPr/>
          <a:lstStyle/>
          <a:p>
            <a:r>
              <a:rPr lang="en-IN" dirty="0"/>
              <a:t>How does utility apply to the theory of demand?</a:t>
            </a:r>
          </a:p>
          <a:p>
            <a:r>
              <a:rPr lang="en-IN" dirty="0"/>
              <a:t>Example of consuming an ice-cream.</a:t>
            </a:r>
          </a:p>
          <a:p>
            <a:r>
              <a:rPr lang="en-IN" dirty="0"/>
              <a:t>When you eat an additional unit of an ice-cream, you will get some additional satisfaction or utility.  The increment to your utility is called marginal utility.</a:t>
            </a:r>
          </a:p>
          <a:p>
            <a:r>
              <a:rPr lang="en-IN" dirty="0"/>
              <a:t>Marginal means extra or additional </a:t>
            </a:r>
          </a:p>
        </p:txBody>
      </p:sp>
    </p:spTree>
    <p:extLst>
      <p:ext uri="{BB962C8B-B14F-4D97-AF65-F5344CB8AC3E}">
        <p14:creationId xmlns:p14="http://schemas.microsoft.com/office/powerpoint/2010/main" val="534364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17A36-19E0-4FDF-933B-87AA157FC348}"/>
              </a:ext>
            </a:extLst>
          </p:cNvPr>
          <p:cNvSpPr>
            <a:spLocks noGrp="1"/>
          </p:cNvSpPr>
          <p:nvPr>
            <p:ph type="title"/>
          </p:nvPr>
        </p:nvSpPr>
        <p:spPr/>
        <p:txBody>
          <a:bodyPr/>
          <a:lstStyle/>
          <a:p>
            <a:pPr algn="ctr"/>
            <a:r>
              <a:rPr lang="en-IN" dirty="0"/>
              <a:t>Law of diminishing marginal utility</a:t>
            </a:r>
            <a:br>
              <a:rPr lang="en-IN" dirty="0"/>
            </a:br>
            <a:endParaRPr lang="en-IN" dirty="0"/>
          </a:p>
        </p:txBody>
      </p:sp>
      <p:sp>
        <p:nvSpPr>
          <p:cNvPr id="3" name="Content Placeholder 2">
            <a:extLst>
              <a:ext uri="{FF2B5EF4-FFF2-40B4-BE49-F238E27FC236}">
                <a16:creationId xmlns:a16="http://schemas.microsoft.com/office/drawing/2014/main" id="{D2DCF925-FFDB-42D9-991F-4D873AB44D6F}"/>
              </a:ext>
            </a:extLst>
          </p:cNvPr>
          <p:cNvSpPr>
            <a:spLocks noGrp="1"/>
          </p:cNvSpPr>
          <p:nvPr>
            <p:ph idx="1"/>
          </p:nvPr>
        </p:nvSpPr>
        <p:spPr/>
        <p:txBody>
          <a:bodyPr/>
          <a:lstStyle/>
          <a:p>
            <a:r>
              <a:rPr lang="en-IN" dirty="0"/>
              <a:t>This law states that the amount of extra or marginal utility declines as a person consumes more and more of a good.</a:t>
            </a:r>
          </a:p>
          <a:p>
            <a:endParaRPr lang="en-IN" dirty="0"/>
          </a:p>
          <a:p>
            <a:r>
              <a:rPr lang="en-IN" dirty="0"/>
              <a:t>What is the reason for this law?</a:t>
            </a:r>
          </a:p>
          <a:p>
            <a:r>
              <a:rPr lang="en-IN" dirty="0"/>
              <a:t>Utility tends to increase as you consume more of a good. However, according to the law of diminishing marginal utility, as you consume more and more, your total utility will grow at a slower and slower rate.</a:t>
            </a:r>
          </a:p>
        </p:txBody>
      </p:sp>
    </p:spTree>
    <p:extLst>
      <p:ext uri="{BB962C8B-B14F-4D97-AF65-F5344CB8AC3E}">
        <p14:creationId xmlns:p14="http://schemas.microsoft.com/office/powerpoint/2010/main" val="32992704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15">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22" name="Rectangle 21">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3D3E4B04-F156-4E9B-A999-AE2C007E6D57}"/>
              </a:ext>
            </a:extLst>
          </p:cNvPr>
          <p:cNvSpPr>
            <a:spLocks noGrp="1"/>
          </p:cNvSpPr>
          <p:nvPr>
            <p:ph type="title"/>
          </p:nvPr>
        </p:nvSpPr>
        <p:spPr>
          <a:xfrm>
            <a:off x="1452616" y="962902"/>
            <a:ext cx="4176384" cy="2380828"/>
          </a:xfrm>
        </p:spPr>
        <p:txBody>
          <a:bodyPr vert="horz" lIns="91440" tIns="45720" rIns="91440" bIns="0" rtlCol="0" anchor="b">
            <a:normAutofit/>
          </a:bodyPr>
          <a:lstStyle/>
          <a:p>
            <a:r>
              <a:rPr lang="en-US" sz="4800"/>
              <a:t>EXample</a:t>
            </a:r>
          </a:p>
        </p:txBody>
      </p:sp>
      <p:cxnSp>
        <p:nvCxnSpPr>
          <p:cNvPr id="26" name="Straight Connector 25">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9" name="Content Placeholder 8" descr="A picture containing text, receipt&#10;&#10;Description automatically generated">
            <a:extLst>
              <a:ext uri="{FF2B5EF4-FFF2-40B4-BE49-F238E27FC236}">
                <a16:creationId xmlns:a16="http://schemas.microsoft.com/office/drawing/2014/main" id="{1AB62CC2-1880-4EC9-81EF-61ADEE30B17F}"/>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6324600" y="125888"/>
            <a:ext cx="4414783" cy="5906065"/>
          </a:xfrm>
          <a:prstGeom prst="rect">
            <a:avLst/>
          </a:prstGeom>
        </p:spPr>
      </p:pic>
      <p:pic>
        <p:nvPicPr>
          <p:cNvPr id="28" name="Picture 27">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0" name="Straight Connector 29">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26605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picture containing text&#10;&#10;Description automatically generated">
            <a:extLst>
              <a:ext uri="{FF2B5EF4-FFF2-40B4-BE49-F238E27FC236}">
                <a16:creationId xmlns:a16="http://schemas.microsoft.com/office/drawing/2014/main" id="{2C4380E1-74CD-4581-A422-6883E2B6B1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62200" y="210526"/>
            <a:ext cx="6934200" cy="6436947"/>
          </a:xfrm>
          <a:prstGeom prst="rect">
            <a:avLst/>
          </a:prstGeom>
        </p:spPr>
      </p:pic>
    </p:spTree>
    <p:extLst>
      <p:ext uri="{BB962C8B-B14F-4D97-AF65-F5344CB8AC3E}">
        <p14:creationId xmlns:p14="http://schemas.microsoft.com/office/powerpoint/2010/main" val="13797341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81200" y="762000"/>
            <a:ext cx="7067930" cy="456022"/>
          </a:xfrm>
          <a:prstGeom prst="rect">
            <a:avLst/>
          </a:prstGeom>
        </p:spPr>
        <p:txBody>
          <a:bodyPr vert="horz" wrap="square" lIns="0" tIns="12700" rIns="0" bIns="0" rtlCol="0">
            <a:spAutoFit/>
          </a:bodyPr>
          <a:lstStyle/>
          <a:p>
            <a:pPr marL="12700">
              <a:spcBef>
                <a:spcPts val="100"/>
              </a:spcBef>
            </a:pPr>
            <a:r>
              <a:rPr spc="-5" dirty="0">
                <a:latin typeface="Arial"/>
                <a:cs typeface="Arial"/>
              </a:rPr>
              <a:t>Law of</a:t>
            </a:r>
            <a:r>
              <a:rPr spc="-100" dirty="0">
                <a:latin typeface="Arial"/>
                <a:cs typeface="Arial"/>
              </a:rPr>
              <a:t> </a:t>
            </a:r>
            <a:r>
              <a:rPr i="0" u="none" dirty="0">
                <a:latin typeface="Arial"/>
                <a:cs typeface="Arial"/>
              </a:rPr>
              <a:t>DMU…Assumptions</a:t>
            </a:r>
          </a:p>
        </p:txBody>
      </p:sp>
      <p:sp>
        <p:nvSpPr>
          <p:cNvPr id="3" name="object 3"/>
          <p:cNvSpPr txBox="1">
            <a:spLocks noGrp="1"/>
          </p:cNvSpPr>
          <p:nvPr>
            <p:ph idx="1"/>
          </p:nvPr>
        </p:nvSpPr>
        <p:spPr>
          <a:xfrm>
            <a:off x="914400" y="2133600"/>
            <a:ext cx="11049000" cy="1243546"/>
          </a:xfrm>
          <a:prstGeom prst="rect">
            <a:avLst/>
          </a:prstGeom>
        </p:spPr>
        <p:txBody>
          <a:bodyPr vert="horz" wrap="square" lIns="0" tIns="12700" rIns="0" bIns="0" rtlCol="0">
            <a:spAutoFit/>
          </a:bodyPr>
          <a:lstStyle/>
          <a:p>
            <a:pPr marL="357505" indent="-342900">
              <a:spcBef>
                <a:spcPts val="580"/>
              </a:spcBef>
              <a:buChar char="•"/>
              <a:tabLst>
                <a:tab pos="356870" algn="l"/>
                <a:tab pos="357505" algn="l"/>
                <a:tab pos="1014094" algn="l"/>
                <a:tab pos="1960880" algn="l"/>
                <a:tab pos="2600960" algn="l"/>
                <a:tab pos="4344670" algn="l"/>
                <a:tab pos="4732020" algn="l"/>
                <a:tab pos="5286375" algn="l"/>
                <a:tab pos="6758940" algn="l"/>
                <a:tab pos="7332345" algn="l"/>
              </a:tabLst>
            </a:pPr>
            <a:r>
              <a:rPr spc="-5" dirty="0"/>
              <a:t>The	</a:t>
            </a:r>
            <a:r>
              <a:rPr dirty="0"/>
              <a:t>tastes	</a:t>
            </a:r>
            <a:r>
              <a:rPr spc="-5" dirty="0"/>
              <a:t>and	</a:t>
            </a:r>
            <a:r>
              <a:rPr dirty="0"/>
              <a:t>preferences	</a:t>
            </a:r>
            <a:r>
              <a:rPr spc="-5" dirty="0"/>
              <a:t>of	the	</a:t>
            </a:r>
            <a:r>
              <a:rPr dirty="0"/>
              <a:t>consumer	are	</a:t>
            </a:r>
            <a:r>
              <a:rPr spc="-5" dirty="0"/>
              <a:t>given</a:t>
            </a:r>
            <a:r>
              <a:rPr lang="en-IN" spc="-5" dirty="0"/>
              <a:t> </a:t>
            </a:r>
            <a:r>
              <a:rPr spc="-5" dirty="0"/>
              <a:t>and</a:t>
            </a:r>
            <a:r>
              <a:rPr spc="-75" dirty="0"/>
              <a:t> </a:t>
            </a:r>
            <a:r>
              <a:rPr spc="-5" dirty="0"/>
              <a:t>unchanged.</a:t>
            </a:r>
          </a:p>
          <a:p>
            <a:pPr marL="357505" marR="7620" indent="-342900">
              <a:spcBef>
                <a:spcPts val="575"/>
              </a:spcBef>
              <a:buChar char="•"/>
              <a:tabLst>
                <a:tab pos="356870" algn="l"/>
                <a:tab pos="357505" algn="l"/>
              </a:tabLst>
            </a:pPr>
            <a:r>
              <a:rPr spc="-5" dirty="0"/>
              <a:t>The units of </a:t>
            </a:r>
            <a:r>
              <a:rPr dirty="0"/>
              <a:t>the commodity </a:t>
            </a:r>
            <a:r>
              <a:rPr spc="-5" dirty="0"/>
              <a:t>are </a:t>
            </a:r>
            <a:r>
              <a:rPr dirty="0"/>
              <a:t>homogeneous – </a:t>
            </a:r>
            <a:r>
              <a:rPr spc="-5" dirty="0"/>
              <a:t>in </a:t>
            </a:r>
            <a:r>
              <a:rPr dirty="0"/>
              <a:t>size,  </a:t>
            </a:r>
            <a:r>
              <a:rPr spc="-5" dirty="0"/>
              <a:t>quality</a:t>
            </a:r>
            <a:r>
              <a:rPr spc="5" dirty="0"/>
              <a:t> </a:t>
            </a:r>
            <a:r>
              <a:rPr dirty="0"/>
              <a:t>etc.</a:t>
            </a:r>
          </a:p>
          <a:p>
            <a:pPr marL="357505" indent="-342900">
              <a:spcBef>
                <a:spcPts val="575"/>
              </a:spcBef>
              <a:buChar char="•"/>
              <a:tabLst>
                <a:tab pos="356870" algn="l"/>
                <a:tab pos="357505" algn="l"/>
              </a:tabLst>
            </a:pPr>
            <a:r>
              <a:rPr spc="-5" dirty="0"/>
              <a:t>There is no </a:t>
            </a:r>
            <a:r>
              <a:rPr dirty="0"/>
              <a:t>time-lag </a:t>
            </a:r>
            <a:r>
              <a:rPr spc="-5" dirty="0"/>
              <a:t>between </a:t>
            </a:r>
            <a:r>
              <a:rPr dirty="0"/>
              <a:t>the consumption </a:t>
            </a:r>
            <a:r>
              <a:rPr spc="-5" dirty="0"/>
              <a:t>of </a:t>
            </a:r>
            <a:r>
              <a:rPr dirty="0"/>
              <a:t>the</a:t>
            </a:r>
            <a:r>
              <a:rPr spc="340" dirty="0"/>
              <a:t> </a:t>
            </a:r>
            <a:r>
              <a:rPr spc="-5" dirty="0"/>
              <a:t>two</a:t>
            </a:r>
            <a:r>
              <a:rPr lang="en-IN" spc="-5" dirty="0"/>
              <a:t> </a:t>
            </a:r>
            <a:r>
              <a:rPr spc="-5" dirty="0"/>
              <a:t>units of a</a:t>
            </a:r>
            <a:r>
              <a:rPr dirty="0"/>
              <a:t> commodity.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601980"/>
            <a:ext cx="12192000" cy="5654040"/>
            <a:chOff x="0" y="601980"/>
            <a:chExt cx="12192000" cy="5654040"/>
          </a:xfrm>
        </p:grpSpPr>
        <p:sp>
          <p:nvSpPr>
            <p:cNvPr id="3" name="object 3"/>
            <p:cNvSpPr/>
            <p:nvPr/>
          </p:nvSpPr>
          <p:spPr>
            <a:xfrm>
              <a:off x="1395983" y="2421636"/>
              <a:ext cx="9407525" cy="0"/>
            </a:xfrm>
            <a:custGeom>
              <a:avLst/>
              <a:gdLst/>
              <a:ahLst/>
              <a:cxnLst/>
              <a:rect l="l" t="t" r="r" b="b"/>
              <a:pathLst>
                <a:path w="9407525">
                  <a:moveTo>
                    <a:pt x="0" y="0"/>
                  </a:moveTo>
                  <a:lnTo>
                    <a:pt x="9407271" y="0"/>
                  </a:lnTo>
                </a:path>
              </a:pathLst>
            </a:custGeom>
            <a:ln w="15240">
              <a:solidFill>
                <a:srgbClr val="83992A"/>
              </a:solidFill>
            </a:ln>
          </p:spPr>
          <p:txBody>
            <a:bodyPr wrap="square" lIns="0" tIns="0" rIns="0" bIns="0" rtlCol="0"/>
            <a:lstStyle/>
            <a:p>
              <a:endParaRPr/>
            </a:p>
          </p:txBody>
        </p:sp>
        <p:sp>
          <p:nvSpPr>
            <p:cNvPr id="4" name="object 4"/>
            <p:cNvSpPr/>
            <p:nvPr/>
          </p:nvSpPr>
          <p:spPr>
            <a:xfrm>
              <a:off x="2197607" y="3662172"/>
              <a:ext cx="2443480" cy="1351915"/>
            </a:xfrm>
            <a:custGeom>
              <a:avLst/>
              <a:gdLst/>
              <a:ahLst/>
              <a:cxnLst/>
              <a:rect l="l" t="t" r="r" b="b"/>
              <a:pathLst>
                <a:path w="2443479" h="1351914">
                  <a:moveTo>
                    <a:pt x="1221486" y="0"/>
                  </a:moveTo>
                  <a:lnTo>
                    <a:pt x="1160520" y="827"/>
                  </a:lnTo>
                  <a:lnTo>
                    <a:pt x="1100328" y="3283"/>
                  </a:lnTo>
                  <a:lnTo>
                    <a:pt x="1040980" y="7329"/>
                  </a:lnTo>
                  <a:lnTo>
                    <a:pt x="982545" y="12926"/>
                  </a:lnTo>
                  <a:lnTo>
                    <a:pt x="925095" y="20035"/>
                  </a:lnTo>
                  <a:lnTo>
                    <a:pt x="868698" y="28619"/>
                  </a:lnTo>
                  <a:lnTo>
                    <a:pt x="813426" y="38637"/>
                  </a:lnTo>
                  <a:lnTo>
                    <a:pt x="759346" y="50052"/>
                  </a:lnTo>
                  <a:lnTo>
                    <a:pt x="706531" y="62824"/>
                  </a:lnTo>
                  <a:lnTo>
                    <a:pt x="655049" y="76915"/>
                  </a:lnTo>
                  <a:lnTo>
                    <a:pt x="604971" y="92286"/>
                  </a:lnTo>
                  <a:lnTo>
                    <a:pt x="556367" y="108899"/>
                  </a:lnTo>
                  <a:lnTo>
                    <a:pt x="509306" y="126713"/>
                  </a:lnTo>
                  <a:lnTo>
                    <a:pt x="463858" y="145692"/>
                  </a:lnTo>
                  <a:lnTo>
                    <a:pt x="420095" y="165796"/>
                  </a:lnTo>
                  <a:lnTo>
                    <a:pt x="378084" y="186986"/>
                  </a:lnTo>
                  <a:lnTo>
                    <a:pt x="337897" y="209224"/>
                  </a:lnTo>
                  <a:lnTo>
                    <a:pt x="299604" y="232471"/>
                  </a:lnTo>
                  <a:lnTo>
                    <a:pt x="263274" y="256688"/>
                  </a:lnTo>
                  <a:lnTo>
                    <a:pt x="228978" y="281836"/>
                  </a:lnTo>
                  <a:lnTo>
                    <a:pt x="196784" y="307877"/>
                  </a:lnTo>
                  <a:lnTo>
                    <a:pt x="166765" y="334772"/>
                  </a:lnTo>
                  <a:lnTo>
                    <a:pt x="138988" y="362481"/>
                  </a:lnTo>
                  <a:lnTo>
                    <a:pt x="113525" y="390968"/>
                  </a:lnTo>
                  <a:lnTo>
                    <a:pt x="69818" y="450115"/>
                  </a:lnTo>
                  <a:lnTo>
                    <a:pt x="36204" y="511903"/>
                  </a:lnTo>
                  <a:lnTo>
                    <a:pt x="13243" y="576022"/>
                  </a:lnTo>
                  <a:lnTo>
                    <a:pt x="1494" y="642162"/>
                  </a:lnTo>
                  <a:lnTo>
                    <a:pt x="0" y="675894"/>
                  </a:lnTo>
                  <a:lnTo>
                    <a:pt x="1494" y="709625"/>
                  </a:lnTo>
                  <a:lnTo>
                    <a:pt x="13243" y="775765"/>
                  </a:lnTo>
                  <a:lnTo>
                    <a:pt x="36204" y="839884"/>
                  </a:lnTo>
                  <a:lnTo>
                    <a:pt x="69818" y="901672"/>
                  </a:lnTo>
                  <a:lnTo>
                    <a:pt x="113525" y="960819"/>
                  </a:lnTo>
                  <a:lnTo>
                    <a:pt x="138988" y="989306"/>
                  </a:lnTo>
                  <a:lnTo>
                    <a:pt x="166765" y="1017015"/>
                  </a:lnTo>
                  <a:lnTo>
                    <a:pt x="196784" y="1043910"/>
                  </a:lnTo>
                  <a:lnTo>
                    <a:pt x="228978" y="1069951"/>
                  </a:lnTo>
                  <a:lnTo>
                    <a:pt x="263274" y="1095099"/>
                  </a:lnTo>
                  <a:lnTo>
                    <a:pt x="299604" y="1119316"/>
                  </a:lnTo>
                  <a:lnTo>
                    <a:pt x="337897" y="1142563"/>
                  </a:lnTo>
                  <a:lnTo>
                    <a:pt x="378084" y="1164801"/>
                  </a:lnTo>
                  <a:lnTo>
                    <a:pt x="420095" y="1185991"/>
                  </a:lnTo>
                  <a:lnTo>
                    <a:pt x="463858" y="1206095"/>
                  </a:lnTo>
                  <a:lnTo>
                    <a:pt x="509306" y="1225074"/>
                  </a:lnTo>
                  <a:lnTo>
                    <a:pt x="556367" y="1242888"/>
                  </a:lnTo>
                  <a:lnTo>
                    <a:pt x="604971" y="1259501"/>
                  </a:lnTo>
                  <a:lnTo>
                    <a:pt x="655049" y="1274872"/>
                  </a:lnTo>
                  <a:lnTo>
                    <a:pt x="706531" y="1288963"/>
                  </a:lnTo>
                  <a:lnTo>
                    <a:pt x="759346" y="1301735"/>
                  </a:lnTo>
                  <a:lnTo>
                    <a:pt x="813426" y="1313150"/>
                  </a:lnTo>
                  <a:lnTo>
                    <a:pt x="868698" y="1323168"/>
                  </a:lnTo>
                  <a:lnTo>
                    <a:pt x="925095" y="1331752"/>
                  </a:lnTo>
                  <a:lnTo>
                    <a:pt x="982545" y="1338861"/>
                  </a:lnTo>
                  <a:lnTo>
                    <a:pt x="1040980" y="1344458"/>
                  </a:lnTo>
                  <a:lnTo>
                    <a:pt x="1100328" y="1348504"/>
                  </a:lnTo>
                  <a:lnTo>
                    <a:pt x="1160520" y="1350960"/>
                  </a:lnTo>
                  <a:lnTo>
                    <a:pt x="1221486" y="1351788"/>
                  </a:lnTo>
                  <a:lnTo>
                    <a:pt x="1282451" y="1350960"/>
                  </a:lnTo>
                  <a:lnTo>
                    <a:pt x="1342643" y="1348504"/>
                  </a:lnTo>
                  <a:lnTo>
                    <a:pt x="1401991" y="1344458"/>
                  </a:lnTo>
                  <a:lnTo>
                    <a:pt x="1460426" y="1338861"/>
                  </a:lnTo>
                  <a:lnTo>
                    <a:pt x="1517876" y="1331752"/>
                  </a:lnTo>
                  <a:lnTo>
                    <a:pt x="1574273" y="1323168"/>
                  </a:lnTo>
                  <a:lnTo>
                    <a:pt x="1629545" y="1313150"/>
                  </a:lnTo>
                  <a:lnTo>
                    <a:pt x="1683625" y="1301735"/>
                  </a:lnTo>
                  <a:lnTo>
                    <a:pt x="1736440" y="1288963"/>
                  </a:lnTo>
                  <a:lnTo>
                    <a:pt x="1787922" y="1274872"/>
                  </a:lnTo>
                  <a:lnTo>
                    <a:pt x="1838000" y="1259501"/>
                  </a:lnTo>
                  <a:lnTo>
                    <a:pt x="1886604" y="1242888"/>
                  </a:lnTo>
                  <a:lnTo>
                    <a:pt x="1933665" y="1225074"/>
                  </a:lnTo>
                  <a:lnTo>
                    <a:pt x="1979113" y="1206095"/>
                  </a:lnTo>
                  <a:lnTo>
                    <a:pt x="2022876" y="1185991"/>
                  </a:lnTo>
                  <a:lnTo>
                    <a:pt x="2064887" y="1164801"/>
                  </a:lnTo>
                  <a:lnTo>
                    <a:pt x="2105074" y="1142563"/>
                  </a:lnTo>
                  <a:lnTo>
                    <a:pt x="2143367" y="1119316"/>
                  </a:lnTo>
                  <a:lnTo>
                    <a:pt x="2179697" y="1095099"/>
                  </a:lnTo>
                  <a:lnTo>
                    <a:pt x="2213993" y="1069951"/>
                  </a:lnTo>
                  <a:lnTo>
                    <a:pt x="2246187" y="1043910"/>
                  </a:lnTo>
                  <a:lnTo>
                    <a:pt x="2276206" y="1017016"/>
                  </a:lnTo>
                  <a:lnTo>
                    <a:pt x="2303983" y="989306"/>
                  </a:lnTo>
                  <a:lnTo>
                    <a:pt x="2329446" y="960819"/>
                  </a:lnTo>
                  <a:lnTo>
                    <a:pt x="2373153" y="901672"/>
                  </a:lnTo>
                  <a:lnTo>
                    <a:pt x="2406767" y="839884"/>
                  </a:lnTo>
                  <a:lnTo>
                    <a:pt x="2429728" y="775765"/>
                  </a:lnTo>
                  <a:lnTo>
                    <a:pt x="2441477" y="709625"/>
                  </a:lnTo>
                  <a:lnTo>
                    <a:pt x="2442972" y="675894"/>
                  </a:lnTo>
                  <a:lnTo>
                    <a:pt x="2441477" y="642162"/>
                  </a:lnTo>
                  <a:lnTo>
                    <a:pt x="2429728" y="576022"/>
                  </a:lnTo>
                  <a:lnTo>
                    <a:pt x="2406767" y="511903"/>
                  </a:lnTo>
                  <a:lnTo>
                    <a:pt x="2373153" y="450115"/>
                  </a:lnTo>
                  <a:lnTo>
                    <a:pt x="2329446" y="390968"/>
                  </a:lnTo>
                  <a:lnTo>
                    <a:pt x="2303983" y="362481"/>
                  </a:lnTo>
                  <a:lnTo>
                    <a:pt x="2276206" y="334772"/>
                  </a:lnTo>
                  <a:lnTo>
                    <a:pt x="2246187" y="307877"/>
                  </a:lnTo>
                  <a:lnTo>
                    <a:pt x="2213993" y="281836"/>
                  </a:lnTo>
                  <a:lnTo>
                    <a:pt x="2179697" y="256688"/>
                  </a:lnTo>
                  <a:lnTo>
                    <a:pt x="2143367" y="232471"/>
                  </a:lnTo>
                  <a:lnTo>
                    <a:pt x="2105074" y="209224"/>
                  </a:lnTo>
                  <a:lnTo>
                    <a:pt x="2064887" y="186986"/>
                  </a:lnTo>
                  <a:lnTo>
                    <a:pt x="2022876" y="165796"/>
                  </a:lnTo>
                  <a:lnTo>
                    <a:pt x="1979113" y="145692"/>
                  </a:lnTo>
                  <a:lnTo>
                    <a:pt x="1933665" y="126713"/>
                  </a:lnTo>
                  <a:lnTo>
                    <a:pt x="1886604" y="108899"/>
                  </a:lnTo>
                  <a:lnTo>
                    <a:pt x="1838000" y="92286"/>
                  </a:lnTo>
                  <a:lnTo>
                    <a:pt x="1787922" y="76915"/>
                  </a:lnTo>
                  <a:lnTo>
                    <a:pt x="1736440" y="62824"/>
                  </a:lnTo>
                  <a:lnTo>
                    <a:pt x="1683625" y="50052"/>
                  </a:lnTo>
                  <a:lnTo>
                    <a:pt x="1629545" y="38637"/>
                  </a:lnTo>
                  <a:lnTo>
                    <a:pt x="1574273" y="28619"/>
                  </a:lnTo>
                  <a:lnTo>
                    <a:pt x="1517876" y="20035"/>
                  </a:lnTo>
                  <a:lnTo>
                    <a:pt x="1460426" y="12926"/>
                  </a:lnTo>
                  <a:lnTo>
                    <a:pt x="1401991" y="7329"/>
                  </a:lnTo>
                  <a:lnTo>
                    <a:pt x="1342643" y="3283"/>
                  </a:lnTo>
                  <a:lnTo>
                    <a:pt x="1282451" y="827"/>
                  </a:lnTo>
                  <a:lnTo>
                    <a:pt x="1221486" y="0"/>
                  </a:lnTo>
                  <a:close/>
                </a:path>
              </a:pathLst>
            </a:custGeom>
            <a:solidFill>
              <a:srgbClr val="FFFFFF"/>
            </a:solidFill>
          </p:spPr>
          <p:txBody>
            <a:bodyPr wrap="square" lIns="0" tIns="0" rIns="0" bIns="0" rtlCol="0"/>
            <a:lstStyle/>
            <a:p>
              <a:endParaRPr/>
            </a:p>
          </p:txBody>
        </p:sp>
        <p:sp>
          <p:nvSpPr>
            <p:cNvPr id="5" name="object 5"/>
            <p:cNvSpPr/>
            <p:nvPr/>
          </p:nvSpPr>
          <p:spPr>
            <a:xfrm>
              <a:off x="2197607" y="3662172"/>
              <a:ext cx="2443480" cy="1351915"/>
            </a:xfrm>
            <a:custGeom>
              <a:avLst/>
              <a:gdLst/>
              <a:ahLst/>
              <a:cxnLst/>
              <a:rect l="l" t="t" r="r" b="b"/>
              <a:pathLst>
                <a:path w="2443479" h="1351914">
                  <a:moveTo>
                    <a:pt x="0" y="675894"/>
                  </a:moveTo>
                  <a:lnTo>
                    <a:pt x="5932" y="608859"/>
                  </a:lnTo>
                  <a:lnTo>
                    <a:pt x="23357" y="543691"/>
                  </a:lnTo>
                  <a:lnTo>
                    <a:pt x="51715" y="480698"/>
                  </a:lnTo>
                  <a:lnTo>
                    <a:pt x="90445" y="420192"/>
                  </a:lnTo>
                  <a:lnTo>
                    <a:pt x="138988" y="362481"/>
                  </a:lnTo>
                  <a:lnTo>
                    <a:pt x="166765" y="334772"/>
                  </a:lnTo>
                  <a:lnTo>
                    <a:pt x="196784" y="307877"/>
                  </a:lnTo>
                  <a:lnTo>
                    <a:pt x="228978" y="281836"/>
                  </a:lnTo>
                  <a:lnTo>
                    <a:pt x="263274" y="256688"/>
                  </a:lnTo>
                  <a:lnTo>
                    <a:pt x="299604" y="232471"/>
                  </a:lnTo>
                  <a:lnTo>
                    <a:pt x="337897" y="209224"/>
                  </a:lnTo>
                  <a:lnTo>
                    <a:pt x="378084" y="186986"/>
                  </a:lnTo>
                  <a:lnTo>
                    <a:pt x="420095" y="165796"/>
                  </a:lnTo>
                  <a:lnTo>
                    <a:pt x="463858" y="145692"/>
                  </a:lnTo>
                  <a:lnTo>
                    <a:pt x="509306" y="126713"/>
                  </a:lnTo>
                  <a:lnTo>
                    <a:pt x="556367" y="108899"/>
                  </a:lnTo>
                  <a:lnTo>
                    <a:pt x="604971" y="92286"/>
                  </a:lnTo>
                  <a:lnTo>
                    <a:pt x="655049" y="76915"/>
                  </a:lnTo>
                  <a:lnTo>
                    <a:pt x="706531" y="62824"/>
                  </a:lnTo>
                  <a:lnTo>
                    <a:pt x="759346" y="50052"/>
                  </a:lnTo>
                  <a:lnTo>
                    <a:pt x="813426" y="38637"/>
                  </a:lnTo>
                  <a:lnTo>
                    <a:pt x="868698" y="28619"/>
                  </a:lnTo>
                  <a:lnTo>
                    <a:pt x="925095" y="20035"/>
                  </a:lnTo>
                  <a:lnTo>
                    <a:pt x="982545" y="12926"/>
                  </a:lnTo>
                  <a:lnTo>
                    <a:pt x="1040980" y="7329"/>
                  </a:lnTo>
                  <a:lnTo>
                    <a:pt x="1100328" y="3283"/>
                  </a:lnTo>
                  <a:lnTo>
                    <a:pt x="1160520" y="827"/>
                  </a:lnTo>
                  <a:lnTo>
                    <a:pt x="1221486" y="0"/>
                  </a:lnTo>
                  <a:lnTo>
                    <a:pt x="1282451" y="827"/>
                  </a:lnTo>
                  <a:lnTo>
                    <a:pt x="1342643" y="3283"/>
                  </a:lnTo>
                  <a:lnTo>
                    <a:pt x="1401991" y="7329"/>
                  </a:lnTo>
                  <a:lnTo>
                    <a:pt x="1460426" y="12926"/>
                  </a:lnTo>
                  <a:lnTo>
                    <a:pt x="1517876" y="20035"/>
                  </a:lnTo>
                  <a:lnTo>
                    <a:pt x="1574273" y="28619"/>
                  </a:lnTo>
                  <a:lnTo>
                    <a:pt x="1629545" y="38637"/>
                  </a:lnTo>
                  <a:lnTo>
                    <a:pt x="1683625" y="50052"/>
                  </a:lnTo>
                  <a:lnTo>
                    <a:pt x="1736440" y="62824"/>
                  </a:lnTo>
                  <a:lnTo>
                    <a:pt x="1787922" y="76915"/>
                  </a:lnTo>
                  <a:lnTo>
                    <a:pt x="1838000" y="92286"/>
                  </a:lnTo>
                  <a:lnTo>
                    <a:pt x="1886604" y="108899"/>
                  </a:lnTo>
                  <a:lnTo>
                    <a:pt x="1933665" y="126713"/>
                  </a:lnTo>
                  <a:lnTo>
                    <a:pt x="1979113" y="145692"/>
                  </a:lnTo>
                  <a:lnTo>
                    <a:pt x="2022876" y="165796"/>
                  </a:lnTo>
                  <a:lnTo>
                    <a:pt x="2064887" y="186986"/>
                  </a:lnTo>
                  <a:lnTo>
                    <a:pt x="2105074" y="209224"/>
                  </a:lnTo>
                  <a:lnTo>
                    <a:pt x="2143367" y="232471"/>
                  </a:lnTo>
                  <a:lnTo>
                    <a:pt x="2179697" y="256688"/>
                  </a:lnTo>
                  <a:lnTo>
                    <a:pt x="2213993" y="281836"/>
                  </a:lnTo>
                  <a:lnTo>
                    <a:pt x="2246187" y="307877"/>
                  </a:lnTo>
                  <a:lnTo>
                    <a:pt x="2276206" y="334772"/>
                  </a:lnTo>
                  <a:lnTo>
                    <a:pt x="2303983" y="362481"/>
                  </a:lnTo>
                  <a:lnTo>
                    <a:pt x="2329446" y="390968"/>
                  </a:lnTo>
                  <a:lnTo>
                    <a:pt x="2373153" y="450115"/>
                  </a:lnTo>
                  <a:lnTo>
                    <a:pt x="2406767" y="511903"/>
                  </a:lnTo>
                  <a:lnTo>
                    <a:pt x="2429728" y="576022"/>
                  </a:lnTo>
                  <a:lnTo>
                    <a:pt x="2441477" y="642162"/>
                  </a:lnTo>
                  <a:lnTo>
                    <a:pt x="2442972" y="675894"/>
                  </a:lnTo>
                  <a:lnTo>
                    <a:pt x="2441477" y="709625"/>
                  </a:lnTo>
                  <a:lnTo>
                    <a:pt x="2429728" y="775765"/>
                  </a:lnTo>
                  <a:lnTo>
                    <a:pt x="2406767" y="839884"/>
                  </a:lnTo>
                  <a:lnTo>
                    <a:pt x="2373153" y="901672"/>
                  </a:lnTo>
                  <a:lnTo>
                    <a:pt x="2329446" y="960819"/>
                  </a:lnTo>
                  <a:lnTo>
                    <a:pt x="2303983" y="989306"/>
                  </a:lnTo>
                  <a:lnTo>
                    <a:pt x="2276206" y="1017016"/>
                  </a:lnTo>
                  <a:lnTo>
                    <a:pt x="2246187" y="1043910"/>
                  </a:lnTo>
                  <a:lnTo>
                    <a:pt x="2213993" y="1069951"/>
                  </a:lnTo>
                  <a:lnTo>
                    <a:pt x="2179697" y="1095099"/>
                  </a:lnTo>
                  <a:lnTo>
                    <a:pt x="2143367" y="1119316"/>
                  </a:lnTo>
                  <a:lnTo>
                    <a:pt x="2105074" y="1142563"/>
                  </a:lnTo>
                  <a:lnTo>
                    <a:pt x="2064887" y="1164801"/>
                  </a:lnTo>
                  <a:lnTo>
                    <a:pt x="2022876" y="1185991"/>
                  </a:lnTo>
                  <a:lnTo>
                    <a:pt x="1979113" y="1206095"/>
                  </a:lnTo>
                  <a:lnTo>
                    <a:pt x="1933665" y="1225074"/>
                  </a:lnTo>
                  <a:lnTo>
                    <a:pt x="1886604" y="1242888"/>
                  </a:lnTo>
                  <a:lnTo>
                    <a:pt x="1838000" y="1259501"/>
                  </a:lnTo>
                  <a:lnTo>
                    <a:pt x="1787922" y="1274872"/>
                  </a:lnTo>
                  <a:lnTo>
                    <a:pt x="1736440" y="1288963"/>
                  </a:lnTo>
                  <a:lnTo>
                    <a:pt x="1683625" y="1301735"/>
                  </a:lnTo>
                  <a:lnTo>
                    <a:pt x="1629545" y="1313150"/>
                  </a:lnTo>
                  <a:lnTo>
                    <a:pt x="1574273" y="1323168"/>
                  </a:lnTo>
                  <a:lnTo>
                    <a:pt x="1517876" y="1331752"/>
                  </a:lnTo>
                  <a:lnTo>
                    <a:pt x="1460426" y="1338861"/>
                  </a:lnTo>
                  <a:lnTo>
                    <a:pt x="1401991" y="1344458"/>
                  </a:lnTo>
                  <a:lnTo>
                    <a:pt x="1342643" y="1348504"/>
                  </a:lnTo>
                  <a:lnTo>
                    <a:pt x="1282451" y="1350960"/>
                  </a:lnTo>
                  <a:lnTo>
                    <a:pt x="1221486" y="1351788"/>
                  </a:lnTo>
                  <a:lnTo>
                    <a:pt x="1160520" y="1350960"/>
                  </a:lnTo>
                  <a:lnTo>
                    <a:pt x="1100328" y="1348504"/>
                  </a:lnTo>
                  <a:lnTo>
                    <a:pt x="1040980" y="1344458"/>
                  </a:lnTo>
                  <a:lnTo>
                    <a:pt x="982545" y="1338861"/>
                  </a:lnTo>
                  <a:lnTo>
                    <a:pt x="925095" y="1331752"/>
                  </a:lnTo>
                  <a:lnTo>
                    <a:pt x="868698" y="1323168"/>
                  </a:lnTo>
                  <a:lnTo>
                    <a:pt x="813426" y="1313150"/>
                  </a:lnTo>
                  <a:lnTo>
                    <a:pt x="759346" y="1301735"/>
                  </a:lnTo>
                  <a:lnTo>
                    <a:pt x="706531" y="1288963"/>
                  </a:lnTo>
                  <a:lnTo>
                    <a:pt x="655049" y="1274872"/>
                  </a:lnTo>
                  <a:lnTo>
                    <a:pt x="604971" y="1259501"/>
                  </a:lnTo>
                  <a:lnTo>
                    <a:pt x="556367" y="1242888"/>
                  </a:lnTo>
                  <a:lnTo>
                    <a:pt x="509306" y="1225074"/>
                  </a:lnTo>
                  <a:lnTo>
                    <a:pt x="463858" y="1206095"/>
                  </a:lnTo>
                  <a:lnTo>
                    <a:pt x="420095" y="1185991"/>
                  </a:lnTo>
                  <a:lnTo>
                    <a:pt x="378084" y="1164801"/>
                  </a:lnTo>
                  <a:lnTo>
                    <a:pt x="337897" y="1142563"/>
                  </a:lnTo>
                  <a:lnTo>
                    <a:pt x="299604" y="1119316"/>
                  </a:lnTo>
                  <a:lnTo>
                    <a:pt x="263274" y="1095099"/>
                  </a:lnTo>
                  <a:lnTo>
                    <a:pt x="228978" y="1069951"/>
                  </a:lnTo>
                  <a:lnTo>
                    <a:pt x="196784" y="1043910"/>
                  </a:lnTo>
                  <a:lnTo>
                    <a:pt x="166765" y="1017015"/>
                  </a:lnTo>
                  <a:lnTo>
                    <a:pt x="138988" y="989306"/>
                  </a:lnTo>
                  <a:lnTo>
                    <a:pt x="113525" y="960819"/>
                  </a:lnTo>
                  <a:lnTo>
                    <a:pt x="69818" y="901672"/>
                  </a:lnTo>
                  <a:lnTo>
                    <a:pt x="36204" y="839884"/>
                  </a:lnTo>
                  <a:lnTo>
                    <a:pt x="13243" y="775765"/>
                  </a:lnTo>
                  <a:lnTo>
                    <a:pt x="1494" y="709625"/>
                  </a:lnTo>
                  <a:lnTo>
                    <a:pt x="0" y="675894"/>
                  </a:lnTo>
                  <a:close/>
                </a:path>
              </a:pathLst>
            </a:custGeom>
            <a:ln w="15240">
              <a:solidFill>
                <a:srgbClr val="DEB340"/>
              </a:solidFill>
            </a:ln>
          </p:spPr>
          <p:txBody>
            <a:bodyPr wrap="square" lIns="0" tIns="0" rIns="0" bIns="0" rtlCol="0"/>
            <a:lstStyle/>
            <a:p>
              <a:endParaRPr/>
            </a:p>
          </p:txBody>
        </p:sp>
        <p:sp>
          <p:nvSpPr>
            <p:cNvPr id="6" name="object 6"/>
            <p:cNvSpPr/>
            <p:nvPr/>
          </p:nvSpPr>
          <p:spPr>
            <a:xfrm>
              <a:off x="4198429" y="1603247"/>
              <a:ext cx="6265354" cy="3418332"/>
            </a:xfrm>
            <a:prstGeom prst="rect">
              <a:avLst/>
            </a:prstGeom>
            <a:blipFill>
              <a:blip r:embed="rId2" cstate="print"/>
              <a:stretch>
                <a:fillRect/>
              </a:stretch>
            </a:blipFill>
          </p:spPr>
          <p:txBody>
            <a:bodyPr wrap="square" lIns="0" tIns="0" rIns="0" bIns="0" rtlCol="0"/>
            <a:lstStyle/>
            <a:p>
              <a:endParaRPr/>
            </a:p>
          </p:txBody>
        </p:sp>
      </p:grpSp>
      <p:sp>
        <p:nvSpPr>
          <p:cNvPr id="7" name="object 7"/>
          <p:cNvSpPr txBox="1"/>
          <p:nvPr/>
        </p:nvSpPr>
        <p:spPr>
          <a:xfrm>
            <a:off x="8093456" y="4116451"/>
            <a:ext cx="2244725" cy="391160"/>
          </a:xfrm>
          <a:prstGeom prst="rect">
            <a:avLst/>
          </a:prstGeom>
        </p:spPr>
        <p:txBody>
          <a:bodyPr vert="horz" wrap="square" lIns="0" tIns="12700" rIns="0" bIns="0" rtlCol="0">
            <a:spAutoFit/>
          </a:bodyPr>
          <a:lstStyle/>
          <a:p>
            <a:pPr marL="12700">
              <a:lnSpc>
                <a:spcPct val="100000"/>
              </a:lnSpc>
              <a:spcBef>
                <a:spcPts val="100"/>
              </a:spcBef>
            </a:pPr>
            <a:r>
              <a:rPr sz="2400" b="1" spc="5" dirty="0">
                <a:solidFill>
                  <a:srgbClr val="C1D56B"/>
                </a:solidFill>
                <a:latin typeface="Times New Roman"/>
                <a:cs typeface="Times New Roman"/>
              </a:rPr>
              <a:t>Macroeconomics</a:t>
            </a:r>
            <a:endParaRPr sz="2400">
              <a:latin typeface="Times New Roman"/>
              <a:cs typeface="Times New Roman"/>
            </a:endParaRPr>
          </a:p>
        </p:txBody>
      </p:sp>
      <p:sp>
        <p:nvSpPr>
          <p:cNvPr id="8" name="object 8"/>
          <p:cNvSpPr txBox="1"/>
          <p:nvPr/>
        </p:nvSpPr>
        <p:spPr>
          <a:xfrm>
            <a:off x="2303779" y="4170679"/>
            <a:ext cx="2183765" cy="391160"/>
          </a:xfrm>
          <a:prstGeom prst="rect">
            <a:avLst/>
          </a:prstGeom>
        </p:spPr>
        <p:txBody>
          <a:bodyPr vert="horz" wrap="square" lIns="0" tIns="12700" rIns="0" bIns="0" rtlCol="0">
            <a:spAutoFit/>
          </a:bodyPr>
          <a:lstStyle/>
          <a:p>
            <a:pPr marL="12700">
              <a:lnSpc>
                <a:spcPct val="100000"/>
              </a:lnSpc>
              <a:spcBef>
                <a:spcPts val="100"/>
              </a:spcBef>
            </a:pPr>
            <a:r>
              <a:rPr sz="2400" b="1" spc="10" dirty="0">
                <a:solidFill>
                  <a:srgbClr val="C1D56B"/>
                </a:solidFill>
                <a:latin typeface="Times New Roman"/>
                <a:cs typeface="Times New Roman"/>
              </a:rPr>
              <a:t>Microeconomics</a:t>
            </a:r>
            <a:endParaRPr sz="2400">
              <a:latin typeface="Times New Roman"/>
              <a:cs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3EFD8-F3C2-4CF5-AE9C-B49AACA7CF1E}"/>
              </a:ext>
            </a:extLst>
          </p:cNvPr>
          <p:cNvSpPr>
            <a:spLocks noGrp="1"/>
          </p:cNvSpPr>
          <p:nvPr>
            <p:ph type="title"/>
          </p:nvPr>
        </p:nvSpPr>
        <p:spPr>
          <a:xfrm>
            <a:off x="1066800" y="2382110"/>
            <a:ext cx="9906000" cy="1580290"/>
          </a:xfrm>
        </p:spPr>
        <p:txBody>
          <a:bodyPr/>
          <a:lstStyle/>
          <a:p>
            <a:pPr algn="ctr"/>
            <a:r>
              <a:rPr lang="en-IN" dirty="0"/>
              <a:t>PRODUCTION AND BUSINESS ORGANISATION</a:t>
            </a:r>
          </a:p>
        </p:txBody>
      </p:sp>
    </p:spTree>
    <p:extLst>
      <p:ext uri="{BB962C8B-B14F-4D97-AF65-F5344CB8AC3E}">
        <p14:creationId xmlns:p14="http://schemas.microsoft.com/office/powerpoint/2010/main" val="28462776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DCE1E-A508-49F3-AC8B-203A5DEB104C}"/>
              </a:ext>
            </a:extLst>
          </p:cNvPr>
          <p:cNvSpPr>
            <a:spLocks noGrp="1"/>
          </p:cNvSpPr>
          <p:nvPr>
            <p:ph type="title"/>
          </p:nvPr>
        </p:nvSpPr>
        <p:spPr/>
        <p:txBody>
          <a:bodyPr/>
          <a:lstStyle/>
          <a:p>
            <a:pPr algn="ctr"/>
            <a:r>
              <a:rPr lang="en-IN" dirty="0"/>
              <a:t>Theory of Production and Marginal Products</a:t>
            </a:r>
          </a:p>
        </p:txBody>
      </p:sp>
      <p:sp>
        <p:nvSpPr>
          <p:cNvPr id="3" name="Content Placeholder 2">
            <a:extLst>
              <a:ext uri="{FF2B5EF4-FFF2-40B4-BE49-F238E27FC236}">
                <a16:creationId xmlns:a16="http://schemas.microsoft.com/office/drawing/2014/main" id="{E379B000-FF1B-4EB1-828C-2E1D144FDE2E}"/>
              </a:ext>
            </a:extLst>
          </p:cNvPr>
          <p:cNvSpPr>
            <a:spLocks noGrp="1"/>
          </p:cNvSpPr>
          <p:nvPr>
            <p:ph idx="1"/>
          </p:nvPr>
        </p:nvSpPr>
        <p:spPr/>
        <p:txBody>
          <a:bodyPr/>
          <a:lstStyle/>
          <a:p>
            <a:r>
              <a:rPr lang="en-IN" dirty="0"/>
              <a:t>BASIC CONCEPT : </a:t>
            </a:r>
          </a:p>
          <a:p>
            <a:r>
              <a:rPr lang="en-IN" dirty="0"/>
              <a:t>1. The Production Function The Production Function specifies the maximum output that can be produced with a given quantity of inputs. It is defined for a given state of engineering and technical knowledge.</a:t>
            </a:r>
          </a:p>
          <a:p>
            <a:endParaRPr lang="en-IN" dirty="0"/>
          </a:p>
          <a:p>
            <a:r>
              <a:rPr lang="en-IN" dirty="0"/>
              <a:t>2. Total, Average, and Marginal Product The marginal product of an input is the extra output produced by 1 additional unit of that input while other inputs are held constant.</a:t>
            </a:r>
          </a:p>
        </p:txBody>
      </p:sp>
    </p:spTree>
    <p:extLst>
      <p:ext uri="{BB962C8B-B14F-4D97-AF65-F5344CB8AC3E}">
        <p14:creationId xmlns:p14="http://schemas.microsoft.com/office/powerpoint/2010/main" val="36772632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able&#10;&#10;Description automatically generated">
            <a:extLst>
              <a:ext uri="{FF2B5EF4-FFF2-40B4-BE49-F238E27FC236}">
                <a16:creationId xmlns:a16="http://schemas.microsoft.com/office/drawing/2014/main" id="{73E31B04-74E0-41F1-86CD-39CCCC84F5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00200" y="148050"/>
            <a:ext cx="8835421" cy="6561900"/>
          </a:xfrm>
        </p:spPr>
      </p:pic>
    </p:spTree>
    <p:extLst>
      <p:ext uri="{BB962C8B-B14F-4D97-AF65-F5344CB8AC3E}">
        <p14:creationId xmlns:p14="http://schemas.microsoft.com/office/powerpoint/2010/main" val="3216531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 line chart&#10;&#10;Description automatically generated">
            <a:extLst>
              <a:ext uri="{FF2B5EF4-FFF2-40B4-BE49-F238E27FC236}">
                <a16:creationId xmlns:a16="http://schemas.microsoft.com/office/drawing/2014/main" id="{9A8CD32A-4324-4AE3-A3DD-DA6846DA68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5400" y="353499"/>
            <a:ext cx="10058400" cy="6151002"/>
          </a:xfrm>
        </p:spPr>
      </p:pic>
    </p:spTree>
    <p:extLst>
      <p:ext uri="{BB962C8B-B14F-4D97-AF65-F5344CB8AC3E}">
        <p14:creationId xmlns:p14="http://schemas.microsoft.com/office/powerpoint/2010/main" val="40566384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F90108-2FAC-47C8-89B9-0689F0EAA8DF}"/>
              </a:ext>
            </a:extLst>
          </p:cNvPr>
          <p:cNvSpPr>
            <a:spLocks noGrp="1"/>
          </p:cNvSpPr>
          <p:nvPr>
            <p:ph idx="1"/>
          </p:nvPr>
        </p:nvSpPr>
        <p:spPr/>
        <p:txBody>
          <a:bodyPr/>
          <a:lstStyle/>
          <a:p>
            <a:r>
              <a:rPr lang="en-IN" dirty="0"/>
              <a:t>The Law of Diminishing Returns The law of diminishing returns holds that we will get less and less extra output when we add additional doses of an input while holding other inputs fixed. In other words, the marginal product of each unit of input will decline as the amount of that input increases, holding all other inputs constant. </a:t>
            </a:r>
          </a:p>
        </p:txBody>
      </p:sp>
    </p:spTree>
    <p:extLst>
      <p:ext uri="{BB962C8B-B14F-4D97-AF65-F5344CB8AC3E}">
        <p14:creationId xmlns:p14="http://schemas.microsoft.com/office/powerpoint/2010/main" val="25965307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0C7FB-87CE-4BCD-A00B-40A138B52C1A}"/>
              </a:ext>
            </a:extLst>
          </p:cNvPr>
          <p:cNvSpPr>
            <a:spLocks noGrp="1"/>
          </p:cNvSpPr>
          <p:nvPr>
            <p:ph type="title"/>
          </p:nvPr>
        </p:nvSpPr>
        <p:spPr/>
        <p:txBody>
          <a:bodyPr/>
          <a:lstStyle/>
          <a:p>
            <a:pPr algn="ctr"/>
            <a:r>
              <a:rPr lang="en-IN" dirty="0"/>
              <a:t>BUSINESS ORGANIZATIONS</a:t>
            </a:r>
          </a:p>
        </p:txBody>
      </p:sp>
      <p:sp>
        <p:nvSpPr>
          <p:cNvPr id="3" name="Content Placeholder 2">
            <a:extLst>
              <a:ext uri="{FF2B5EF4-FFF2-40B4-BE49-F238E27FC236}">
                <a16:creationId xmlns:a16="http://schemas.microsoft.com/office/drawing/2014/main" id="{FC832E59-92F3-497A-A5F2-A450A55A1815}"/>
              </a:ext>
            </a:extLst>
          </p:cNvPr>
          <p:cNvSpPr>
            <a:spLocks noGrp="1"/>
          </p:cNvSpPr>
          <p:nvPr>
            <p:ph idx="1"/>
          </p:nvPr>
        </p:nvSpPr>
        <p:spPr/>
        <p:txBody>
          <a:bodyPr>
            <a:normAutofit fontScale="85000" lnSpcReduction="10000"/>
          </a:bodyPr>
          <a:lstStyle/>
          <a:p>
            <a:r>
              <a:rPr lang="en-IN" dirty="0"/>
              <a:t>1.The Nature of The Firm</a:t>
            </a:r>
          </a:p>
          <a:p>
            <a:r>
              <a:rPr lang="en-IN" dirty="0"/>
              <a:t>Business firms are specialized organizations devoted to managing the process of production. Production is organized in firms because efficiency generally requires large-scale production the raising of significant financial resources and careful management and monitoring of ongoing activities. </a:t>
            </a:r>
          </a:p>
          <a:p>
            <a:endParaRPr lang="en-IN" dirty="0"/>
          </a:p>
          <a:p>
            <a:r>
              <a:rPr lang="en-IN" dirty="0"/>
              <a:t>2.Big, Small and Infinitesimal Business</a:t>
            </a:r>
          </a:p>
          <a:p>
            <a:pPr marL="0" indent="0">
              <a:buNone/>
            </a:pPr>
            <a:r>
              <a:rPr lang="en-IN" dirty="0"/>
              <a:t>	- The Individual Proprietorship</a:t>
            </a:r>
          </a:p>
          <a:p>
            <a:pPr marL="0" indent="0">
              <a:buNone/>
            </a:pPr>
            <a:r>
              <a:rPr lang="en-IN" dirty="0"/>
              <a:t>	- The Partnership </a:t>
            </a:r>
          </a:p>
          <a:p>
            <a:pPr marL="0" indent="0">
              <a:buNone/>
            </a:pPr>
            <a:r>
              <a:rPr lang="en-IN" dirty="0"/>
              <a:t>	- The Corporation </a:t>
            </a:r>
          </a:p>
        </p:txBody>
      </p:sp>
    </p:spTree>
    <p:extLst>
      <p:ext uri="{BB962C8B-B14F-4D97-AF65-F5344CB8AC3E}">
        <p14:creationId xmlns:p14="http://schemas.microsoft.com/office/powerpoint/2010/main" val="42012297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DF64F-1839-4E17-8659-834547CE51B0}"/>
              </a:ext>
            </a:extLst>
          </p:cNvPr>
          <p:cNvSpPr>
            <a:spLocks noGrp="1"/>
          </p:cNvSpPr>
          <p:nvPr>
            <p:ph type="title"/>
          </p:nvPr>
        </p:nvSpPr>
        <p:spPr/>
        <p:txBody>
          <a:bodyPr/>
          <a:lstStyle/>
          <a:p>
            <a:r>
              <a:rPr lang="en-IN" dirty="0"/>
              <a:t>Sole Proprietorships</a:t>
            </a:r>
          </a:p>
        </p:txBody>
      </p:sp>
      <p:sp>
        <p:nvSpPr>
          <p:cNvPr id="3" name="Content Placeholder 2">
            <a:extLst>
              <a:ext uri="{FF2B5EF4-FFF2-40B4-BE49-F238E27FC236}">
                <a16:creationId xmlns:a16="http://schemas.microsoft.com/office/drawing/2014/main" id="{80230AC2-56CF-484C-AD16-64F76570C60B}"/>
              </a:ext>
            </a:extLst>
          </p:cNvPr>
          <p:cNvSpPr>
            <a:spLocks noGrp="1"/>
          </p:cNvSpPr>
          <p:nvPr>
            <p:ph idx="1"/>
          </p:nvPr>
        </p:nvSpPr>
        <p:spPr/>
        <p:txBody>
          <a:bodyPr>
            <a:normAutofit fontScale="85000" lnSpcReduction="10000"/>
          </a:bodyPr>
          <a:lstStyle/>
          <a:p>
            <a:r>
              <a:rPr lang="en-IN" dirty="0"/>
              <a:t>A </a:t>
            </a:r>
            <a:r>
              <a:rPr lang="en-IN" b="1" dirty="0"/>
              <a:t>sole proprietorship</a:t>
            </a:r>
            <a:r>
              <a:rPr lang="en-IN" dirty="0"/>
              <a:t> , also known as a </a:t>
            </a:r>
            <a:r>
              <a:rPr lang="en-IN" b="1" dirty="0"/>
              <a:t>sole tradership</a:t>
            </a:r>
            <a:r>
              <a:rPr lang="en-IN" dirty="0"/>
              <a:t>, </a:t>
            </a:r>
            <a:r>
              <a:rPr lang="en-IN" b="1" dirty="0"/>
              <a:t>individual entrepreneurship</a:t>
            </a:r>
            <a:r>
              <a:rPr lang="en-IN" dirty="0"/>
              <a:t> or </a:t>
            </a:r>
            <a:r>
              <a:rPr lang="en-IN" b="1" dirty="0"/>
              <a:t>proprietorship</a:t>
            </a:r>
            <a:r>
              <a:rPr lang="en-IN" dirty="0"/>
              <a:t>, is a type of enterprise owned and run by one person and in which there is no legal distinction between the owner and the business entity.  </a:t>
            </a:r>
          </a:p>
          <a:p>
            <a:endParaRPr lang="en-IN" dirty="0"/>
          </a:p>
          <a:p>
            <a:r>
              <a:rPr lang="en-IN" dirty="0"/>
              <a:t>A sole trader does not necessarily work "alone"—it is possible for the sole trader to employ other people</a:t>
            </a:r>
          </a:p>
          <a:p>
            <a:endParaRPr lang="en-IN" dirty="0"/>
          </a:p>
          <a:p>
            <a:r>
              <a:rPr lang="en-IN" dirty="0"/>
              <a:t>Sole proprietorships are the most common form of business organization. Most sole proprietorships are small. A sole proprietorship is a business owned and managed by a single individual. </a:t>
            </a:r>
          </a:p>
        </p:txBody>
      </p:sp>
    </p:spTree>
    <p:extLst>
      <p:ext uri="{BB962C8B-B14F-4D97-AF65-F5344CB8AC3E}">
        <p14:creationId xmlns:p14="http://schemas.microsoft.com/office/powerpoint/2010/main" val="1642499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ext&#10;&#10;Description automatically generated with medium confidence">
            <a:extLst>
              <a:ext uri="{FF2B5EF4-FFF2-40B4-BE49-F238E27FC236}">
                <a16:creationId xmlns:a16="http://schemas.microsoft.com/office/drawing/2014/main" id="{46EC6334-4BD0-4BEB-A273-59CA937A83D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6900" y="253861"/>
            <a:ext cx="8458200" cy="6350278"/>
          </a:xfrm>
        </p:spPr>
      </p:pic>
    </p:spTree>
    <p:extLst>
      <p:ext uri="{BB962C8B-B14F-4D97-AF65-F5344CB8AC3E}">
        <p14:creationId xmlns:p14="http://schemas.microsoft.com/office/powerpoint/2010/main" val="30664312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ext&#10;&#10;Description automatically generated">
            <a:extLst>
              <a:ext uri="{FF2B5EF4-FFF2-40B4-BE49-F238E27FC236}">
                <a16:creationId xmlns:a16="http://schemas.microsoft.com/office/drawing/2014/main" id="{E217ED2B-1DD6-4AA6-ADE7-89984E3239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58500" y="228600"/>
            <a:ext cx="8476100" cy="6363718"/>
          </a:xfrm>
        </p:spPr>
      </p:pic>
    </p:spTree>
    <p:extLst>
      <p:ext uri="{BB962C8B-B14F-4D97-AF65-F5344CB8AC3E}">
        <p14:creationId xmlns:p14="http://schemas.microsoft.com/office/powerpoint/2010/main" val="2510033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F0198-5A26-476E-98FB-39F8BD7AE491}"/>
              </a:ext>
            </a:extLst>
          </p:cNvPr>
          <p:cNvSpPr>
            <a:spLocks noGrp="1"/>
          </p:cNvSpPr>
          <p:nvPr>
            <p:ph type="title"/>
          </p:nvPr>
        </p:nvSpPr>
        <p:spPr/>
        <p:txBody>
          <a:bodyPr/>
          <a:lstStyle/>
          <a:p>
            <a:r>
              <a:rPr lang="en-IN" dirty="0"/>
              <a:t>Partnerships</a:t>
            </a:r>
          </a:p>
        </p:txBody>
      </p:sp>
      <p:sp>
        <p:nvSpPr>
          <p:cNvPr id="3" name="Content Placeholder 2">
            <a:extLst>
              <a:ext uri="{FF2B5EF4-FFF2-40B4-BE49-F238E27FC236}">
                <a16:creationId xmlns:a16="http://schemas.microsoft.com/office/drawing/2014/main" id="{75ADC44B-307A-441E-A339-EC536FEC6FD8}"/>
              </a:ext>
            </a:extLst>
          </p:cNvPr>
          <p:cNvSpPr>
            <a:spLocks noGrp="1"/>
          </p:cNvSpPr>
          <p:nvPr>
            <p:ph idx="1"/>
          </p:nvPr>
        </p:nvSpPr>
        <p:spPr/>
        <p:txBody>
          <a:bodyPr/>
          <a:lstStyle/>
          <a:p>
            <a:r>
              <a:rPr lang="en-IN" dirty="0"/>
              <a:t>A partnership is a business jointly owned by two or more people </a:t>
            </a:r>
          </a:p>
          <a:p>
            <a:r>
              <a:rPr lang="en-IN" dirty="0"/>
              <a:t>Types of Partnerships</a:t>
            </a:r>
          </a:p>
          <a:p>
            <a:pPr lvl="1"/>
            <a:r>
              <a:rPr lang="en-IN" dirty="0"/>
              <a:t>Partnerships fall into three categories:</a:t>
            </a:r>
          </a:p>
          <a:p>
            <a:pPr lvl="2"/>
            <a:r>
              <a:rPr lang="en-IN" dirty="0"/>
              <a:t>General Partnership - Partners share equally in both responsibility and liability.</a:t>
            </a:r>
          </a:p>
          <a:p>
            <a:pPr lvl="2"/>
            <a:r>
              <a:rPr lang="en-IN" dirty="0"/>
              <a:t>Limited Partnership - Only one partner is required to be a general partner, or to have unlimited personal liability for the firm.</a:t>
            </a:r>
          </a:p>
          <a:p>
            <a:pPr lvl="2"/>
            <a:r>
              <a:rPr lang="en-IN" dirty="0"/>
              <a:t>Limited Liability Partnership - All partners are limited partners. </a:t>
            </a:r>
          </a:p>
        </p:txBody>
      </p:sp>
    </p:spTree>
    <p:extLst>
      <p:ext uri="{BB962C8B-B14F-4D97-AF65-F5344CB8AC3E}">
        <p14:creationId xmlns:p14="http://schemas.microsoft.com/office/powerpoint/2010/main" val="39014252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A0998-98E3-498C-9A81-EAC04D6CAEB6}"/>
              </a:ext>
            </a:extLst>
          </p:cNvPr>
          <p:cNvSpPr>
            <a:spLocks noGrp="1"/>
          </p:cNvSpPr>
          <p:nvPr>
            <p:ph idx="1"/>
          </p:nvPr>
        </p:nvSpPr>
        <p:spPr>
          <a:xfrm>
            <a:off x="914400" y="914400"/>
            <a:ext cx="10439400" cy="4648200"/>
          </a:xfrm>
        </p:spPr>
        <p:txBody>
          <a:bodyPr>
            <a:normAutofit/>
          </a:bodyPr>
          <a:lstStyle/>
          <a:p>
            <a:r>
              <a:rPr lang="en-IN" dirty="0"/>
              <a:t>Microeconomics can be defined as the study of decision-making behaviour of individuals, companies, and households with regards to the allocation of their resources.</a:t>
            </a:r>
            <a:endParaRPr lang="en-IN" baseline="30000" dirty="0"/>
          </a:p>
          <a:p>
            <a:endParaRPr lang="en-IN" dirty="0"/>
          </a:p>
          <a:p>
            <a:r>
              <a:rPr lang="en-IN" dirty="0"/>
              <a:t>Microeconomics strives to discover what factors contribute to peoples’ decisions, and what impact these choices have on the general market as far as price, demand, and supply of goods and services is concerned. </a:t>
            </a:r>
          </a:p>
          <a:p>
            <a:endParaRPr lang="en-IN" dirty="0"/>
          </a:p>
        </p:txBody>
      </p:sp>
    </p:spTree>
    <p:extLst>
      <p:ext uri="{BB962C8B-B14F-4D97-AF65-F5344CB8AC3E}">
        <p14:creationId xmlns:p14="http://schemas.microsoft.com/office/powerpoint/2010/main" val="17388536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application&#10;&#10;Description automatically generated">
            <a:extLst>
              <a:ext uri="{FF2B5EF4-FFF2-40B4-BE49-F238E27FC236}">
                <a16:creationId xmlns:a16="http://schemas.microsoft.com/office/drawing/2014/main" id="{7F9B0575-BDCF-4524-8675-448E4BC5224E}"/>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057400" y="366285"/>
            <a:ext cx="7162800" cy="6125430"/>
          </a:xfrm>
        </p:spPr>
      </p:pic>
    </p:spTree>
    <p:extLst>
      <p:ext uri="{BB962C8B-B14F-4D97-AF65-F5344CB8AC3E}">
        <p14:creationId xmlns:p14="http://schemas.microsoft.com/office/powerpoint/2010/main" val="1791976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8C6B3-B8A6-4307-8087-FED0E4A77AF2}"/>
              </a:ext>
            </a:extLst>
          </p:cNvPr>
          <p:cNvSpPr>
            <a:spLocks noGrp="1"/>
          </p:cNvSpPr>
          <p:nvPr>
            <p:ph type="title"/>
          </p:nvPr>
        </p:nvSpPr>
        <p:spPr/>
        <p:txBody>
          <a:bodyPr/>
          <a:lstStyle/>
          <a:p>
            <a:pPr algn="ctr"/>
            <a:r>
              <a:rPr lang="en-IN" dirty="0"/>
              <a:t>Advantages of Partnerships</a:t>
            </a:r>
          </a:p>
        </p:txBody>
      </p:sp>
      <p:sp>
        <p:nvSpPr>
          <p:cNvPr id="3" name="Content Placeholder 2">
            <a:extLst>
              <a:ext uri="{FF2B5EF4-FFF2-40B4-BE49-F238E27FC236}">
                <a16:creationId xmlns:a16="http://schemas.microsoft.com/office/drawing/2014/main" id="{8A8984A4-A329-446E-96C1-8D29A49A55B6}"/>
              </a:ext>
            </a:extLst>
          </p:cNvPr>
          <p:cNvSpPr>
            <a:spLocks noGrp="1"/>
          </p:cNvSpPr>
          <p:nvPr>
            <p:ph idx="1"/>
          </p:nvPr>
        </p:nvSpPr>
        <p:spPr/>
        <p:txBody>
          <a:bodyPr>
            <a:normAutofit fontScale="85000" lnSpcReduction="20000"/>
          </a:bodyPr>
          <a:lstStyle/>
          <a:p>
            <a:pPr marL="457200" indent="-457200">
              <a:buAutoNum type="arabicPeriod"/>
            </a:pPr>
            <a:r>
              <a:rPr lang="en-IN" dirty="0"/>
              <a:t>Ease of Start-Up - Partnerships are easy to establish. There is no required partnership agreement, but it is recommended that partners develop articles of partnership.</a:t>
            </a:r>
          </a:p>
          <a:p>
            <a:pPr marL="457200" indent="-457200">
              <a:buAutoNum type="arabicPeriod"/>
            </a:pPr>
            <a:endParaRPr lang="en-IN" dirty="0"/>
          </a:p>
          <a:p>
            <a:pPr marL="457200" indent="-457200">
              <a:buAutoNum type="arabicPeriod"/>
            </a:pPr>
            <a:r>
              <a:rPr lang="en-IN" dirty="0"/>
              <a:t>Shared Decision Making and Specialization - In a successful partnership, each partner brings different strengths and skills to the business.</a:t>
            </a:r>
          </a:p>
          <a:p>
            <a:pPr marL="457200" indent="-457200">
              <a:buAutoNum type="arabicPeriod"/>
            </a:pPr>
            <a:endParaRPr lang="en-IN" dirty="0"/>
          </a:p>
          <a:p>
            <a:pPr marL="457200" indent="-457200">
              <a:buAutoNum type="arabicPeriod"/>
            </a:pPr>
            <a:r>
              <a:rPr lang="en-IN" dirty="0"/>
              <a:t>Larger Pool of Capital = Human Capital - Each partners assets, or money and other valuables, improve the firms ability to borrow funds for operations or expansion and attract top talent.</a:t>
            </a:r>
          </a:p>
          <a:p>
            <a:pPr marL="457200" indent="-457200">
              <a:buAutoNum type="arabicPeriod"/>
            </a:pPr>
            <a:endParaRPr lang="en-IN" dirty="0"/>
          </a:p>
          <a:p>
            <a:pPr marL="457200" indent="-457200">
              <a:buAutoNum type="arabicPeriod"/>
            </a:pPr>
            <a:r>
              <a:rPr lang="en-IN" dirty="0"/>
              <a:t>Taxation - Individual partners are subject to taxes, but the business itself does not have to pay taxes. </a:t>
            </a:r>
          </a:p>
        </p:txBody>
      </p:sp>
    </p:spTree>
    <p:extLst>
      <p:ext uri="{BB962C8B-B14F-4D97-AF65-F5344CB8AC3E}">
        <p14:creationId xmlns:p14="http://schemas.microsoft.com/office/powerpoint/2010/main" val="22545860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4FDFA-C982-4FB4-9F34-F9EA0CD5E705}"/>
              </a:ext>
            </a:extLst>
          </p:cNvPr>
          <p:cNvSpPr>
            <a:spLocks noGrp="1"/>
          </p:cNvSpPr>
          <p:nvPr>
            <p:ph type="title"/>
          </p:nvPr>
        </p:nvSpPr>
        <p:spPr/>
        <p:txBody>
          <a:bodyPr/>
          <a:lstStyle/>
          <a:p>
            <a:r>
              <a:rPr lang="en-IN" dirty="0"/>
              <a:t>Disadvantages of Partnerships</a:t>
            </a:r>
          </a:p>
        </p:txBody>
      </p:sp>
      <p:sp>
        <p:nvSpPr>
          <p:cNvPr id="3" name="Content Placeholder 2">
            <a:extLst>
              <a:ext uri="{FF2B5EF4-FFF2-40B4-BE49-F238E27FC236}">
                <a16:creationId xmlns:a16="http://schemas.microsoft.com/office/drawing/2014/main" id="{4642EAEE-7EE5-4341-B442-8B434262B44C}"/>
              </a:ext>
            </a:extLst>
          </p:cNvPr>
          <p:cNvSpPr>
            <a:spLocks noGrp="1"/>
          </p:cNvSpPr>
          <p:nvPr>
            <p:ph idx="1"/>
          </p:nvPr>
        </p:nvSpPr>
        <p:spPr/>
        <p:txBody>
          <a:bodyPr/>
          <a:lstStyle/>
          <a:p>
            <a:r>
              <a:rPr lang="en-IN" dirty="0"/>
              <a:t>Unless the partnership is a limited liability partnership, at least one partner has unlimited liability.</a:t>
            </a:r>
          </a:p>
          <a:p>
            <a:r>
              <a:rPr lang="en-IN" dirty="0"/>
              <a:t>Partnerships also have the potential for conflict. Partners need to ensure that they agree about work habits, goals, management styles, ethics, and general business philosophies.</a:t>
            </a:r>
          </a:p>
        </p:txBody>
      </p:sp>
    </p:spTree>
    <p:extLst>
      <p:ext uri="{BB962C8B-B14F-4D97-AF65-F5344CB8AC3E}">
        <p14:creationId xmlns:p14="http://schemas.microsoft.com/office/powerpoint/2010/main" val="39370049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11071-E390-44DF-A220-A73568079C34}"/>
              </a:ext>
            </a:extLst>
          </p:cNvPr>
          <p:cNvSpPr>
            <a:spLocks noGrp="1"/>
          </p:cNvSpPr>
          <p:nvPr>
            <p:ph type="title"/>
          </p:nvPr>
        </p:nvSpPr>
        <p:spPr/>
        <p:txBody>
          <a:bodyPr/>
          <a:lstStyle/>
          <a:p>
            <a:pPr algn="ctr"/>
            <a:r>
              <a:rPr lang="en-IN" dirty="0"/>
              <a:t>Corporations</a:t>
            </a:r>
          </a:p>
        </p:txBody>
      </p:sp>
      <p:sp>
        <p:nvSpPr>
          <p:cNvPr id="3" name="Content Placeholder 2">
            <a:extLst>
              <a:ext uri="{FF2B5EF4-FFF2-40B4-BE49-F238E27FC236}">
                <a16:creationId xmlns:a16="http://schemas.microsoft.com/office/drawing/2014/main" id="{0146FAC7-1E33-4854-8553-B6F5B97DA3FB}"/>
              </a:ext>
            </a:extLst>
          </p:cNvPr>
          <p:cNvSpPr>
            <a:spLocks noGrp="1"/>
          </p:cNvSpPr>
          <p:nvPr>
            <p:ph idx="1"/>
          </p:nvPr>
        </p:nvSpPr>
        <p:spPr/>
        <p:txBody>
          <a:bodyPr/>
          <a:lstStyle/>
          <a:p>
            <a:r>
              <a:rPr lang="en-IN" dirty="0"/>
              <a:t>Corporations are owned by individual stockholders.</a:t>
            </a:r>
          </a:p>
          <a:p>
            <a:r>
              <a:rPr lang="en-IN" dirty="0"/>
              <a:t>Stocks, or shares, represent a stockholder’s portion of ownership of a corporation.</a:t>
            </a:r>
          </a:p>
          <a:p>
            <a:r>
              <a:rPr lang="en-IN" dirty="0"/>
              <a:t>A corporation which issues stock to a limited a number of people is known as a closely held corporation.</a:t>
            </a:r>
          </a:p>
          <a:p>
            <a:r>
              <a:rPr lang="en-IN" dirty="0"/>
              <a:t>A publicly held corporation buys and sells its stock on the open market.  A corporation is a form of business organization recognized by law as a separate legal entity having all the rights of an individual. </a:t>
            </a:r>
          </a:p>
        </p:txBody>
      </p:sp>
    </p:spTree>
    <p:extLst>
      <p:ext uri="{BB962C8B-B14F-4D97-AF65-F5344CB8AC3E}">
        <p14:creationId xmlns:p14="http://schemas.microsoft.com/office/powerpoint/2010/main" val="38941294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F77D2-4FB2-4BE9-9C89-A73E49F1BAC8}"/>
              </a:ext>
            </a:extLst>
          </p:cNvPr>
          <p:cNvSpPr>
            <a:spLocks noGrp="1"/>
          </p:cNvSpPr>
          <p:nvPr>
            <p:ph type="title"/>
          </p:nvPr>
        </p:nvSpPr>
        <p:spPr/>
        <p:txBody>
          <a:bodyPr/>
          <a:lstStyle/>
          <a:p>
            <a:r>
              <a:rPr lang="en-IN" dirty="0"/>
              <a:t>Characteristics of Corporations</a:t>
            </a:r>
          </a:p>
        </p:txBody>
      </p:sp>
      <p:sp>
        <p:nvSpPr>
          <p:cNvPr id="3" name="Content Placeholder 2">
            <a:extLst>
              <a:ext uri="{FF2B5EF4-FFF2-40B4-BE49-F238E27FC236}">
                <a16:creationId xmlns:a16="http://schemas.microsoft.com/office/drawing/2014/main" id="{4785088C-F53F-42DD-AFE4-DB91CBE5B632}"/>
              </a:ext>
            </a:extLst>
          </p:cNvPr>
          <p:cNvSpPr>
            <a:spLocks noGrp="1"/>
          </p:cNvSpPr>
          <p:nvPr>
            <p:ph idx="1"/>
          </p:nvPr>
        </p:nvSpPr>
        <p:spPr>
          <a:xfrm>
            <a:off x="1451579" y="2015731"/>
            <a:ext cx="10130821" cy="4037749"/>
          </a:xfrm>
        </p:spPr>
        <p:txBody>
          <a:bodyPr>
            <a:normAutofit/>
          </a:bodyPr>
          <a:lstStyle/>
          <a:p>
            <a:r>
              <a:rPr lang="en-IN" dirty="0"/>
              <a:t>Must file a charter – a government document that gives permission to create a corporation. </a:t>
            </a:r>
          </a:p>
          <a:p>
            <a:pPr lvl="1"/>
            <a:r>
              <a:rPr lang="en-IN" dirty="0"/>
              <a:t>States the name of the corporation, address ,purpose of the business, and other features of the business.</a:t>
            </a:r>
          </a:p>
          <a:p>
            <a:pPr lvl="1"/>
            <a:r>
              <a:rPr lang="en-IN" dirty="0"/>
              <a:t>Charter also specifies the number of shares of stock, or ownership certificates in the firm.</a:t>
            </a:r>
          </a:p>
          <a:p>
            <a:r>
              <a:rPr lang="en-IN" dirty="0"/>
              <a:t>Stocks are sold to investors, called stockholders.</a:t>
            </a:r>
          </a:p>
          <a:p>
            <a:r>
              <a:rPr lang="en-IN" dirty="0"/>
              <a:t>The money is used to set up the corporation. If the corporation is profitable, it may eventually pay dividends.</a:t>
            </a:r>
          </a:p>
          <a:p>
            <a:r>
              <a:rPr lang="en-IN" dirty="0"/>
              <a:t>Dividends – a check representing a portion of profits. </a:t>
            </a:r>
          </a:p>
        </p:txBody>
      </p:sp>
    </p:spTree>
    <p:extLst>
      <p:ext uri="{BB962C8B-B14F-4D97-AF65-F5344CB8AC3E}">
        <p14:creationId xmlns:p14="http://schemas.microsoft.com/office/powerpoint/2010/main" val="2479830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8EAD5-3A51-468A-8D1D-3C1300F4DBBB}"/>
              </a:ext>
            </a:extLst>
          </p:cNvPr>
          <p:cNvSpPr>
            <a:spLocks noGrp="1"/>
          </p:cNvSpPr>
          <p:nvPr>
            <p:ph type="title"/>
          </p:nvPr>
        </p:nvSpPr>
        <p:spPr/>
        <p:txBody>
          <a:bodyPr/>
          <a:lstStyle/>
          <a:p>
            <a:r>
              <a:rPr lang="en-IN" dirty="0"/>
              <a:t>Common Stock </a:t>
            </a:r>
          </a:p>
        </p:txBody>
      </p:sp>
      <p:sp>
        <p:nvSpPr>
          <p:cNvPr id="3" name="Content Placeholder 2">
            <a:extLst>
              <a:ext uri="{FF2B5EF4-FFF2-40B4-BE49-F238E27FC236}">
                <a16:creationId xmlns:a16="http://schemas.microsoft.com/office/drawing/2014/main" id="{33B9EA9B-D80C-493C-94B0-D280775A7DD4}"/>
              </a:ext>
            </a:extLst>
          </p:cNvPr>
          <p:cNvSpPr>
            <a:spLocks noGrp="1"/>
          </p:cNvSpPr>
          <p:nvPr>
            <p:ph idx="1"/>
          </p:nvPr>
        </p:nvSpPr>
        <p:spPr/>
        <p:txBody>
          <a:bodyPr/>
          <a:lstStyle/>
          <a:p>
            <a:r>
              <a:rPr lang="en-IN" dirty="0"/>
              <a:t>Represents basic ownership of a corporation</a:t>
            </a:r>
          </a:p>
          <a:p>
            <a:r>
              <a:rPr lang="en-IN" dirty="0"/>
              <a:t>The value of one share of stock is determined by many factors pertaining to the company’s overall financial health and future production possibilities</a:t>
            </a:r>
          </a:p>
          <a:p>
            <a:r>
              <a:rPr lang="en-IN" dirty="0"/>
              <a:t>1 share = 1 vote for each share of stock to elect board of directors</a:t>
            </a:r>
          </a:p>
          <a:p>
            <a:r>
              <a:rPr lang="en-IN" dirty="0"/>
              <a:t>Board members direct the corporation’s business by setting broad policies and goals. </a:t>
            </a:r>
          </a:p>
        </p:txBody>
      </p:sp>
    </p:spTree>
    <p:extLst>
      <p:ext uri="{BB962C8B-B14F-4D97-AF65-F5344CB8AC3E}">
        <p14:creationId xmlns:p14="http://schemas.microsoft.com/office/powerpoint/2010/main" val="23615996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BC41A-8081-401D-AC21-8C00FFD47E3B}"/>
              </a:ext>
            </a:extLst>
          </p:cNvPr>
          <p:cNvSpPr>
            <a:spLocks noGrp="1"/>
          </p:cNvSpPr>
          <p:nvPr>
            <p:ph type="title"/>
          </p:nvPr>
        </p:nvSpPr>
        <p:spPr/>
        <p:txBody>
          <a:bodyPr/>
          <a:lstStyle/>
          <a:p>
            <a:r>
              <a:rPr lang="en-IN" dirty="0"/>
              <a:t>Preferred Stock</a:t>
            </a:r>
          </a:p>
        </p:txBody>
      </p:sp>
      <p:sp>
        <p:nvSpPr>
          <p:cNvPr id="3" name="Content Placeholder 2">
            <a:extLst>
              <a:ext uri="{FF2B5EF4-FFF2-40B4-BE49-F238E27FC236}">
                <a16:creationId xmlns:a16="http://schemas.microsoft.com/office/drawing/2014/main" id="{545281A4-4430-43B5-9ACE-3B6735C2BEC3}"/>
              </a:ext>
            </a:extLst>
          </p:cNvPr>
          <p:cNvSpPr>
            <a:spLocks noGrp="1"/>
          </p:cNvSpPr>
          <p:nvPr>
            <p:ph idx="1"/>
          </p:nvPr>
        </p:nvSpPr>
        <p:spPr/>
        <p:txBody>
          <a:bodyPr/>
          <a:lstStyle/>
          <a:p>
            <a:r>
              <a:rPr lang="en-IN" dirty="0"/>
              <a:t>Represents non-voting ownership shares of the corporation.</a:t>
            </a:r>
          </a:p>
          <a:p>
            <a:r>
              <a:rPr lang="en-IN" dirty="0"/>
              <a:t>These stockholders receive their dividends before common stockholders.</a:t>
            </a:r>
          </a:p>
          <a:p>
            <a:r>
              <a:rPr lang="en-IN" dirty="0"/>
              <a:t>If corporation goes out of business and if some property and funds remain after all debts are settled, preferred stockholders get their investment back before common stockholders. </a:t>
            </a:r>
          </a:p>
        </p:txBody>
      </p:sp>
    </p:spTree>
    <p:extLst>
      <p:ext uri="{BB962C8B-B14F-4D97-AF65-F5344CB8AC3E}">
        <p14:creationId xmlns:p14="http://schemas.microsoft.com/office/powerpoint/2010/main" val="27105923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aphical user interface, text, application&#10;&#10;Description automatically generated">
            <a:extLst>
              <a:ext uri="{FF2B5EF4-FFF2-40B4-BE49-F238E27FC236}">
                <a16:creationId xmlns:a16="http://schemas.microsoft.com/office/drawing/2014/main" id="{13ED07A6-88BE-41FC-83C3-3EEE7B5BB2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228600"/>
            <a:ext cx="8119516" cy="6096000"/>
          </a:xfrm>
          <a:prstGeom prst="rect">
            <a:avLst/>
          </a:prstGeom>
        </p:spPr>
      </p:pic>
    </p:spTree>
    <p:extLst>
      <p:ext uri="{BB962C8B-B14F-4D97-AF65-F5344CB8AC3E}">
        <p14:creationId xmlns:p14="http://schemas.microsoft.com/office/powerpoint/2010/main" val="31929089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text, application, email&#10;&#10;Description automatically generated">
            <a:extLst>
              <a:ext uri="{FF2B5EF4-FFF2-40B4-BE49-F238E27FC236}">
                <a16:creationId xmlns:a16="http://schemas.microsoft.com/office/drawing/2014/main" id="{30981D83-6B2A-4036-A8C3-FCE54AC978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6400" y="381000"/>
            <a:ext cx="8229600" cy="6178650"/>
          </a:xfrm>
        </p:spPr>
      </p:pic>
    </p:spTree>
    <p:extLst>
      <p:ext uri="{BB962C8B-B14F-4D97-AF65-F5344CB8AC3E}">
        <p14:creationId xmlns:p14="http://schemas.microsoft.com/office/powerpoint/2010/main" val="37572171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text, application, chat or text message&#10;&#10;Description automatically generated">
            <a:extLst>
              <a:ext uri="{FF2B5EF4-FFF2-40B4-BE49-F238E27FC236}">
                <a16:creationId xmlns:a16="http://schemas.microsoft.com/office/drawing/2014/main" id="{A2EAEDF8-4056-4214-A3A5-0FF1978328E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9842" y="152400"/>
            <a:ext cx="8252316" cy="6195705"/>
          </a:xfrm>
        </p:spPr>
      </p:pic>
    </p:spTree>
    <p:extLst>
      <p:ext uri="{BB962C8B-B14F-4D97-AF65-F5344CB8AC3E}">
        <p14:creationId xmlns:p14="http://schemas.microsoft.com/office/powerpoint/2010/main" val="4014660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228F0F9-5900-42B1-A22D-FF66C8DE290B}"/>
              </a:ext>
            </a:extLst>
          </p:cNvPr>
          <p:cNvSpPr>
            <a:spLocks noGrp="1"/>
          </p:cNvSpPr>
          <p:nvPr>
            <p:ph idx="1"/>
          </p:nvPr>
        </p:nvSpPr>
        <p:spPr>
          <a:xfrm>
            <a:off x="1066800" y="914400"/>
            <a:ext cx="9474708" cy="4555093"/>
          </a:xfrm>
        </p:spPr>
        <p:txBody>
          <a:bodyPr/>
          <a:lstStyle/>
          <a:p>
            <a:pPr algn="just"/>
            <a:r>
              <a:rPr lang="en-IN" dirty="0"/>
              <a:t>It’s a ‘bottom-up’ approach. </a:t>
            </a:r>
          </a:p>
          <a:p>
            <a:pPr algn="just"/>
            <a:endParaRPr lang="en-IN" baseline="30000" dirty="0"/>
          </a:p>
          <a:p>
            <a:pPr algn="just"/>
            <a:r>
              <a:rPr lang="en-IN" dirty="0"/>
              <a:t>It aims to understand the pattern of wages, employment, and income, as well as consumer behaviour, spending trends, wage-price behaviour, corporate policies, and how regulations impact companies. </a:t>
            </a:r>
          </a:p>
          <a:p>
            <a:pPr algn="just"/>
            <a:endParaRPr lang="en-IN" dirty="0"/>
          </a:p>
          <a:p>
            <a:pPr algn="just"/>
            <a:r>
              <a:rPr lang="en-IN" dirty="0"/>
              <a:t>Microeconomics tries to determine decisions and resource allocation at an individual level, as well as explain what happens when certain conditions change.</a:t>
            </a:r>
          </a:p>
          <a:p>
            <a:pPr algn="just"/>
            <a:endParaRPr lang="en-IN" dirty="0"/>
          </a:p>
        </p:txBody>
      </p:sp>
    </p:spTree>
    <p:extLst>
      <p:ext uri="{BB962C8B-B14F-4D97-AF65-F5344CB8AC3E}">
        <p14:creationId xmlns:p14="http://schemas.microsoft.com/office/powerpoint/2010/main" val="14076183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403AC-CCCD-482C-A181-94D7CAAF482D}"/>
              </a:ext>
            </a:extLst>
          </p:cNvPr>
          <p:cNvSpPr>
            <a:spLocks noGrp="1"/>
          </p:cNvSpPr>
          <p:nvPr>
            <p:ph type="title"/>
          </p:nvPr>
        </p:nvSpPr>
        <p:spPr>
          <a:xfrm>
            <a:off x="1524000" y="2057400"/>
            <a:ext cx="9982200" cy="2209800"/>
          </a:xfrm>
        </p:spPr>
        <p:txBody>
          <a:bodyPr>
            <a:normAutofit/>
          </a:bodyPr>
          <a:lstStyle/>
          <a:p>
            <a:pPr algn="ctr"/>
            <a:r>
              <a:rPr lang="en-IN" sz="5400" dirty="0"/>
              <a:t>Analysis of cost</a:t>
            </a:r>
          </a:p>
        </p:txBody>
      </p:sp>
    </p:spTree>
    <p:extLst>
      <p:ext uri="{BB962C8B-B14F-4D97-AF65-F5344CB8AC3E}">
        <p14:creationId xmlns:p14="http://schemas.microsoft.com/office/powerpoint/2010/main" val="37313278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ext&#10;&#10;Description automatically generated">
            <a:extLst>
              <a:ext uri="{FF2B5EF4-FFF2-40B4-BE49-F238E27FC236}">
                <a16:creationId xmlns:a16="http://schemas.microsoft.com/office/drawing/2014/main" id="{1B414EAB-F76D-47A1-A5FE-CC6EBFD818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57400" y="228599"/>
            <a:ext cx="8221010" cy="6172201"/>
          </a:xfrm>
        </p:spPr>
      </p:pic>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90A05357-063A-4A9A-ABCF-8281C3AA79EE}"/>
                  </a:ext>
                </a:extLst>
              </p14:cNvPr>
              <p14:cNvContentPartPr/>
              <p14:nvPr/>
            </p14:nvContentPartPr>
            <p14:xfrm>
              <a:off x="7804440" y="875160"/>
              <a:ext cx="250560" cy="491400"/>
            </p14:xfrm>
          </p:contentPart>
        </mc:Choice>
        <mc:Fallback xmlns="">
          <p:pic>
            <p:nvPicPr>
              <p:cNvPr id="2" name="Ink 1">
                <a:extLst>
                  <a:ext uri="{FF2B5EF4-FFF2-40B4-BE49-F238E27FC236}">
                    <a16:creationId xmlns:a16="http://schemas.microsoft.com/office/drawing/2014/main" id="{90A05357-063A-4A9A-ABCF-8281C3AA79EE}"/>
                  </a:ext>
                </a:extLst>
              </p:cNvPr>
              <p:cNvPicPr/>
              <p:nvPr/>
            </p:nvPicPr>
            <p:blipFill>
              <a:blip r:embed="rId4"/>
              <a:stretch>
                <a:fillRect/>
              </a:stretch>
            </p:blipFill>
            <p:spPr>
              <a:xfrm>
                <a:off x="7795080" y="865800"/>
                <a:ext cx="269280" cy="510120"/>
              </a:xfrm>
              <a:prstGeom prst="rect">
                <a:avLst/>
              </a:prstGeom>
            </p:spPr>
          </p:pic>
        </mc:Fallback>
      </mc:AlternateContent>
    </p:spTree>
    <p:extLst>
      <p:ext uri="{BB962C8B-B14F-4D97-AF65-F5344CB8AC3E}">
        <p14:creationId xmlns:p14="http://schemas.microsoft.com/office/powerpoint/2010/main" val="6018273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receipt&#10;&#10;Description automatically generated">
            <a:extLst>
              <a:ext uri="{FF2B5EF4-FFF2-40B4-BE49-F238E27FC236}">
                <a16:creationId xmlns:a16="http://schemas.microsoft.com/office/drawing/2014/main" id="{06FC6FBF-7AB9-4228-A201-29643996513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371774" y="266700"/>
            <a:ext cx="7448451" cy="6324600"/>
          </a:xfrm>
        </p:spPr>
      </p:pic>
    </p:spTree>
    <p:extLst>
      <p:ext uri="{BB962C8B-B14F-4D97-AF65-F5344CB8AC3E}">
        <p14:creationId xmlns:p14="http://schemas.microsoft.com/office/powerpoint/2010/main" val="364091998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9D995-B80D-44EE-AF4F-6A843147DE60}"/>
              </a:ext>
            </a:extLst>
          </p:cNvPr>
          <p:cNvSpPr>
            <a:spLocks noGrp="1"/>
          </p:cNvSpPr>
          <p:nvPr>
            <p:ph type="title"/>
          </p:nvPr>
        </p:nvSpPr>
        <p:spPr/>
        <p:txBody>
          <a:bodyPr/>
          <a:lstStyle/>
          <a:p>
            <a:r>
              <a:rPr lang="en-IN" dirty="0"/>
              <a:t>MARGINAL Cost </a:t>
            </a:r>
          </a:p>
        </p:txBody>
      </p:sp>
      <p:sp>
        <p:nvSpPr>
          <p:cNvPr id="3" name="Content Placeholder 2">
            <a:extLst>
              <a:ext uri="{FF2B5EF4-FFF2-40B4-BE49-F238E27FC236}">
                <a16:creationId xmlns:a16="http://schemas.microsoft.com/office/drawing/2014/main" id="{DD3A95AB-74B4-4CFD-AE19-81D93FB4DC2D}"/>
              </a:ext>
            </a:extLst>
          </p:cNvPr>
          <p:cNvSpPr>
            <a:spLocks noGrp="1"/>
          </p:cNvSpPr>
          <p:nvPr>
            <p:ph idx="1"/>
          </p:nvPr>
        </p:nvSpPr>
        <p:spPr/>
        <p:txBody>
          <a:bodyPr/>
          <a:lstStyle/>
          <a:p>
            <a:r>
              <a:rPr lang="en-IN" dirty="0"/>
              <a:t>Marginal cost is one of the most important concepts in all economics.</a:t>
            </a:r>
          </a:p>
          <a:p>
            <a:endParaRPr lang="en-IN" dirty="0"/>
          </a:p>
          <a:p>
            <a:r>
              <a:rPr lang="en-IN" dirty="0"/>
              <a:t>MC denotes the extra or additional cost of producing 1 extra unit of output.</a:t>
            </a:r>
          </a:p>
          <a:p>
            <a:endParaRPr lang="en-IN" dirty="0"/>
          </a:p>
          <a:p>
            <a:endParaRPr lang="en-IN" dirty="0"/>
          </a:p>
        </p:txBody>
      </p:sp>
    </p:spTree>
    <p:extLst>
      <p:ext uri="{BB962C8B-B14F-4D97-AF65-F5344CB8AC3E}">
        <p14:creationId xmlns:p14="http://schemas.microsoft.com/office/powerpoint/2010/main" val="40708120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00400" y="224872"/>
            <a:ext cx="5097494" cy="5871128"/>
          </a:xfrm>
        </p:spPr>
      </p:pic>
    </p:spTree>
    <p:extLst>
      <p:ext uri="{BB962C8B-B14F-4D97-AF65-F5344CB8AC3E}">
        <p14:creationId xmlns:p14="http://schemas.microsoft.com/office/powerpoint/2010/main" val="24858957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86200" y="76200"/>
            <a:ext cx="4114800" cy="6652674"/>
          </a:xfrm>
        </p:spPr>
      </p:pic>
    </p:spTree>
    <p:extLst>
      <p:ext uri="{BB962C8B-B14F-4D97-AF65-F5344CB8AC3E}">
        <p14:creationId xmlns:p14="http://schemas.microsoft.com/office/powerpoint/2010/main" val="10141097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t>Average or Unit Cost</a:t>
            </a:r>
            <a:br>
              <a:rPr lang="en-US" b="1" i="1" dirty="0"/>
            </a:br>
            <a:endParaRPr lang="en-US" dirty="0"/>
          </a:p>
        </p:txBody>
      </p:sp>
      <p:sp>
        <p:nvSpPr>
          <p:cNvPr id="3" name="Content Placeholder 2"/>
          <p:cNvSpPr>
            <a:spLocks noGrp="1"/>
          </p:cNvSpPr>
          <p:nvPr>
            <p:ph idx="1"/>
          </p:nvPr>
        </p:nvSpPr>
        <p:spPr/>
        <p:txBody>
          <a:bodyPr>
            <a:normAutofit/>
          </a:bodyPr>
          <a:lstStyle/>
          <a:p>
            <a:r>
              <a:rPr lang="en-US" dirty="0"/>
              <a:t>Average cost ( </a:t>
            </a:r>
            <a:r>
              <a:rPr lang="en-US" i="1" dirty="0"/>
              <a:t>AC </a:t>
            </a:r>
            <a:r>
              <a:rPr lang="en-US" dirty="0"/>
              <a:t>) is a concept widely used in business; by comparing average cost with price or average revenue, businesses can determine whether or not they are making a profit. </a:t>
            </a:r>
          </a:p>
          <a:p>
            <a:r>
              <a:rPr lang="en-US" b="1" dirty="0"/>
              <a:t>Average cost </a:t>
            </a:r>
            <a:r>
              <a:rPr lang="en-US" dirty="0"/>
              <a:t>is the total cost divided by the total number of units produced.</a:t>
            </a:r>
          </a:p>
          <a:p>
            <a:endParaRPr lang="en-US" dirty="0"/>
          </a:p>
          <a:p>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3627" b="9871"/>
          <a:stretch/>
        </p:blipFill>
        <p:spPr>
          <a:xfrm>
            <a:off x="4572001" y="4495801"/>
            <a:ext cx="3048000" cy="609600"/>
          </a:xfrm>
          <a:prstGeom prst="rect">
            <a:avLst/>
          </a:prstGeom>
        </p:spPr>
      </p:pic>
    </p:spTree>
    <p:extLst>
      <p:ext uri="{BB962C8B-B14F-4D97-AF65-F5344CB8AC3E}">
        <p14:creationId xmlns:p14="http://schemas.microsoft.com/office/powerpoint/2010/main" val="28506099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95400" y="2057400"/>
            <a:ext cx="10283221" cy="4080268"/>
          </a:xfrm>
        </p:spPr>
        <p:txBody>
          <a:bodyPr>
            <a:normAutofit fontScale="40000" lnSpcReduction="20000"/>
          </a:bodyPr>
          <a:lstStyle/>
          <a:p>
            <a:pPr algn="just" fontAlgn="base"/>
            <a:r>
              <a:rPr lang="en-US" sz="3400" b="1" dirty="0"/>
              <a:t>Average total cost</a:t>
            </a:r>
            <a:r>
              <a:rPr lang="en-US" sz="3400" dirty="0"/>
              <a:t> is total cost divided by the quantity of output. Since the total cost of producing 40 haircuts at “The Clip Joint” is $320, the average total cost for producing each of 40 haircuts is $320/40, or $8 per haircut. Average cost curves are typically U-shaped. Average total cost starts off relatively high, because at low levels of output total costs are dominated by the fixed cost; mathematically, the denominator is so small that average total cost is large. </a:t>
            </a:r>
          </a:p>
          <a:p>
            <a:pPr algn="just" fontAlgn="base"/>
            <a:endParaRPr lang="en-US" sz="3400" dirty="0"/>
          </a:p>
          <a:p>
            <a:pPr algn="just" fontAlgn="base"/>
            <a:r>
              <a:rPr lang="en-US" sz="3400" dirty="0"/>
              <a:t>Average total cost then declines, as the fixed costs are spread over an increasing quantity of output. In the average cost calculation, the rise in the numerator of total costs is relatively small compared to the rise in the denominator of quantity produced. But as output expands still further, the average cost begins to rise. At the right side of the average cost curve, total costs begin rising more rapidly as diminishing returns kick in.</a:t>
            </a:r>
          </a:p>
          <a:p>
            <a:pPr algn="just" fontAlgn="base"/>
            <a:endParaRPr lang="en-US" sz="3400" dirty="0"/>
          </a:p>
          <a:p>
            <a:pPr fontAlgn="t"/>
            <a:r>
              <a:rPr lang="en-US" sz="3400" b="1" dirty="0">
                <a:solidFill>
                  <a:srgbClr val="FF0000"/>
                </a:solidFill>
              </a:rPr>
              <a:t>the law of diminishing returns - a principle stating that profits or benefits gained from something will represent a proportionally smaller gain as more money or energy is invested in it.</a:t>
            </a:r>
          </a:p>
          <a:p>
            <a:pPr algn="just" fontAlgn="base"/>
            <a:endParaRPr lang="en-US" sz="3400" dirty="0"/>
          </a:p>
          <a:p>
            <a:pPr algn="just"/>
            <a:br>
              <a:rPr lang="en-US" dirty="0"/>
            </a:br>
            <a:endParaRPr lang="en-US" dirty="0"/>
          </a:p>
        </p:txBody>
      </p:sp>
    </p:spTree>
    <p:extLst>
      <p:ext uri="{BB962C8B-B14F-4D97-AF65-F5344CB8AC3E}">
        <p14:creationId xmlns:p14="http://schemas.microsoft.com/office/powerpoint/2010/main" val="393921003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t>Average Fixed and Variable Costs</a:t>
            </a:r>
            <a:br>
              <a:rPr lang="en-US" b="1" i="1" dirty="0"/>
            </a:br>
            <a:endParaRPr lang="en-US" dirty="0"/>
          </a:p>
        </p:txBody>
      </p:sp>
      <p:sp>
        <p:nvSpPr>
          <p:cNvPr id="3" name="Content Placeholder 2"/>
          <p:cNvSpPr>
            <a:spLocks noGrp="1"/>
          </p:cNvSpPr>
          <p:nvPr>
            <p:ph idx="1"/>
          </p:nvPr>
        </p:nvSpPr>
        <p:spPr/>
        <p:txBody>
          <a:bodyPr>
            <a:normAutofit lnSpcReduction="10000"/>
          </a:bodyPr>
          <a:lstStyle/>
          <a:p>
            <a:r>
              <a:rPr lang="en-US" dirty="0"/>
              <a:t>Just as we separated total cost into fixed and variable costs, we can also break average cost into fixed and variable components. </a:t>
            </a:r>
          </a:p>
          <a:p>
            <a:endParaRPr lang="en-US" dirty="0"/>
          </a:p>
          <a:p>
            <a:r>
              <a:rPr lang="en-US" b="1" dirty="0"/>
              <a:t>Average fixed cost </a:t>
            </a:r>
            <a:r>
              <a:rPr lang="en-US" dirty="0"/>
              <a:t>( </a:t>
            </a:r>
            <a:r>
              <a:rPr lang="en-US" i="1" dirty="0"/>
              <a:t>AFC </a:t>
            </a:r>
            <a:r>
              <a:rPr lang="en-US" dirty="0"/>
              <a:t>) is defined as </a:t>
            </a:r>
            <a:r>
              <a:rPr lang="en-US" i="1" dirty="0"/>
              <a:t>FC/q </a:t>
            </a:r>
            <a:r>
              <a:rPr lang="en-US" dirty="0"/>
              <a:t>. Since total fixed cost is a constant, dividing it by an increasing output gives a steadily falling average fixed cost curve.</a:t>
            </a:r>
          </a:p>
          <a:p>
            <a:endParaRPr lang="en-US" dirty="0"/>
          </a:p>
          <a:p>
            <a:r>
              <a:rPr lang="en-US" dirty="0"/>
              <a:t>In other words, as a firm sells more output, it can spread its overhead cost over more and more units.</a:t>
            </a:r>
          </a:p>
          <a:p>
            <a:endParaRPr lang="en-US" dirty="0"/>
          </a:p>
        </p:txBody>
      </p:sp>
    </p:spTree>
    <p:extLst>
      <p:ext uri="{BB962C8B-B14F-4D97-AF65-F5344CB8AC3E}">
        <p14:creationId xmlns:p14="http://schemas.microsoft.com/office/powerpoint/2010/main" val="7893884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51579" y="2015732"/>
            <a:ext cx="9603275" cy="3699268"/>
          </a:xfrm>
        </p:spPr>
        <p:txBody>
          <a:bodyPr>
            <a:normAutofit fontScale="85000" lnSpcReduction="10000"/>
          </a:bodyPr>
          <a:lstStyle/>
          <a:p>
            <a:r>
              <a:rPr lang="en-US" b="1" dirty="0"/>
              <a:t>Average variable cost ( </a:t>
            </a:r>
            <a:r>
              <a:rPr lang="en-US" b="1" i="1" dirty="0"/>
              <a:t>AVC </a:t>
            </a:r>
            <a:r>
              <a:rPr lang="en-US" b="1" dirty="0"/>
              <a:t>) </a:t>
            </a:r>
            <a:r>
              <a:rPr lang="en-US" dirty="0"/>
              <a:t>equals variable cost divided by output, or </a:t>
            </a:r>
            <a:r>
              <a:rPr lang="en-US" i="1" dirty="0"/>
              <a:t>AVC </a:t>
            </a:r>
            <a:r>
              <a:rPr lang="en-US" dirty="0"/>
              <a:t> = </a:t>
            </a:r>
            <a:r>
              <a:rPr lang="en-US" i="1" dirty="0"/>
              <a:t>VC/q </a:t>
            </a:r>
            <a:r>
              <a:rPr lang="en-US" dirty="0"/>
              <a:t>.</a:t>
            </a:r>
          </a:p>
          <a:p>
            <a:endParaRPr lang="en-US" dirty="0"/>
          </a:p>
          <a:p>
            <a:pPr algn="just"/>
            <a:r>
              <a:rPr lang="en-US" b="1" dirty="0"/>
              <a:t>Average variable cost</a:t>
            </a:r>
            <a:r>
              <a:rPr lang="en-US" dirty="0"/>
              <a:t> obtained when variable cost is divided by quantity of output. For example, the variable cost of producing 80 haircuts is $400, so the average variable cost is $400/80, or $5 per haircut. Note that at any level of output, the average variable cost curve will always lie below the curve for average total cost. </a:t>
            </a:r>
          </a:p>
          <a:p>
            <a:pPr algn="just"/>
            <a:r>
              <a:rPr lang="en-US" dirty="0"/>
              <a:t>The reason is that average total cost includes average variable cost and average fixed cost. Thus, for Q = 80 haircuts, the average total cost is $8 per haircut, while the average variable cost is $5 per haircut. However, as output grows, fixed costs become relatively less important (since they do not rise with output), so average variable cost sneaks closer to average cost. Average total and variable costs measure the average costs of producing some quantity of output. </a:t>
            </a:r>
          </a:p>
        </p:txBody>
      </p:sp>
    </p:spTree>
    <p:extLst>
      <p:ext uri="{BB962C8B-B14F-4D97-AF65-F5344CB8AC3E}">
        <p14:creationId xmlns:p14="http://schemas.microsoft.com/office/powerpoint/2010/main" val="567583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28821" y="1240358"/>
            <a:ext cx="5132070" cy="697230"/>
          </a:xfrm>
          <a:prstGeom prst="rect">
            <a:avLst/>
          </a:prstGeom>
        </p:spPr>
        <p:txBody>
          <a:bodyPr vert="horz" wrap="square" lIns="0" tIns="13335" rIns="0" bIns="0" rtlCol="0">
            <a:spAutoFit/>
          </a:bodyPr>
          <a:lstStyle/>
          <a:p>
            <a:pPr marL="12700">
              <a:lnSpc>
                <a:spcPct val="100000"/>
              </a:lnSpc>
              <a:spcBef>
                <a:spcPts val="105"/>
              </a:spcBef>
            </a:pPr>
            <a:r>
              <a:rPr sz="4400" spc="-110" dirty="0"/>
              <a:t>MICROECONOMICS</a:t>
            </a:r>
            <a:endParaRPr sz="4400"/>
          </a:p>
        </p:txBody>
      </p:sp>
      <p:sp>
        <p:nvSpPr>
          <p:cNvPr id="3" name="object 3"/>
          <p:cNvSpPr txBox="1"/>
          <p:nvPr/>
        </p:nvSpPr>
        <p:spPr>
          <a:xfrm>
            <a:off x="1374394" y="2566161"/>
            <a:ext cx="10208006" cy="2254463"/>
          </a:xfrm>
          <a:prstGeom prst="rect">
            <a:avLst/>
          </a:prstGeom>
        </p:spPr>
        <p:txBody>
          <a:bodyPr vert="horz" wrap="square" lIns="0" tIns="12700" rIns="0" bIns="0" rtlCol="0">
            <a:spAutoFit/>
          </a:bodyPr>
          <a:lstStyle/>
          <a:p>
            <a:pPr marL="12700" marR="5080" algn="just">
              <a:lnSpc>
                <a:spcPct val="100000"/>
              </a:lnSpc>
              <a:spcBef>
                <a:spcPts val="100"/>
              </a:spcBef>
            </a:pPr>
            <a:r>
              <a:rPr sz="2400" spc="-170" dirty="0">
                <a:solidFill>
                  <a:srgbClr val="252525"/>
                </a:solidFill>
                <a:latin typeface="Times New Roman" panose="02020603050405020304" pitchFamily="18" charset="0"/>
                <a:cs typeface="Times New Roman" panose="02020603050405020304" pitchFamily="18" charset="0"/>
              </a:rPr>
              <a:t>Branch </a:t>
            </a:r>
            <a:r>
              <a:rPr sz="2400" spc="-40" dirty="0">
                <a:solidFill>
                  <a:srgbClr val="252525"/>
                </a:solidFill>
                <a:latin typeface="Times New Roman" panose="02020603050405020304" pitchFamily="18" charset="0"/>
                <a:cs typeface="Times New Roman" panose="02020603050405020304" pitchFamily="18" charset="0"/>
              </a:rPr>
              <a:t>of </a:t>
            </a:r>
            <a:r>
              <a:rPr sz="2400" spc="-140" dirty="0">
                <a:solidFill>
                  <a:srgbClr val="252525"/>
                </a:solidFill>
                <a:latin typeface="Times New Roman" panose="02020603050405020304" pitchFamily="18" charset="0"/>
                <a:cs typeface="Times New Roman" panose="02020603050405020304" pitchFamily="18" charset="0"/>
              </a:rPr>
              <a:t>economics </a:t>
            </a:r>
            <a:r>
              <a:rPr sz="2400" spc="-170" dirty="0">
                <a:solidFill>
                  <a:srgbClr val="252525"/>
                </a:solidFill>
                <a:latin typeface="Times New Roman" panose="02020603050405020304" pitchFamily="18" charset="0"/>
                <a:cs typeface="Times New Roman" panose="02020603050405020304" pitchFamily="18" charset="0"/>
              </a:rPr>
              <a:t>that studies </a:t>
            </a:r>
            <a:r>
              <a:rPr sz="2400" spc="-160" dirty="0">
                <a:solidFill>
                  <a:srgbClr val="252525"/>
                </a:solidFill>
                <a:latin typeface="Times New Roman" panose="02020603050405020304" pitchFamily="18" charset="0"/>
                <a:cs typeface="Times New Roman" panose="02020603050405020304" pitchFamily="18" charset="0"/>
              </a:rPr>
              <a:t>single, </a:t>
            </a:r>
            <a:r>
              <a:rPr sz="2400" spc="-170" dirty="0">
                <a:solidFill>
                  <a:srgbClr val="252525"/>
                </a:solidFill>
                <a:latin typeface="Times New Roman" panose="02020603050405020304" pitchFamily="18" charset="0"/>
                <a:cs typeface="Times New Roman" panose="02020603050405020304" pitchFamily="18" charset="0"/>
              </a:rPr>
              <a:t>individual </a:t>
            </a:r>
            <a:r>
              <a:rPr sz="2400" spc="-175" dirty="0">
                <a:solidFill>
                  <a:srgbClr val="252525"/>
                </a:solidFill>
                <a:latin typeface="Times New Roman" panose="02020603050405020304" pitchFamily="18" charset="0"/>
                <a:cs typeface="Times New Roman" panose="02020603050405020304" pitchFamily="18" charset="0"/>
              </a:rPr>
              <a:t>unit </a:t>
            </a:r>
            <a:r>
              <a:rPr sz="2400" spc="-40" dirty="0">
                <a:solidFill>
                  <a:srgbClr val="252525"/>
                </a:solidFill>
                <a:latin typeface="Times New Roman" panose="02020603050405020304" pitchFamily="18" charset="0"/>
                <a:cs typeface="Times New Roman" panose="02020603050405020304" pitchFamily="18" charset="0"/>
              </a:rPr>
              <a:t>of </a:t>
            </a:r>
            <a:r>
              <a:rPr sz="2400" spc="-220" dirty="0">
                <a:solidFill>
                  <a:srgbClr val="252525"/>
                </a:solidFill>
                <a:latin typeface="Times New Roman" panose="02020603050405020304" pitchFamily="18" charset="0"/>
                <a:cs typeface="Times New Roman" panose="02020603050405020304" pitchFamily="18" charset="0"/>
              </a:rPr>
              <a:t>an</a:t>
            </a:r>
            <a:r>
              <a:rPr sz="2400" spc="135" dirty="0">
                <a:solidFill>
                  <a:srgbClr val="252525"/>
                </a:solidFill>
                <a:latin typeface="Times New Roman" panose="02020603050405020304" pitchFamily="18" charset="0"/>
                <a:cs typeface="Times New Roman" panose="02020603050405020304" pitchFamily="18" charset="0"/>
              </a:rPr>
              <a:t> </a:t>
            </a:r>
            <a:r>
              <a:rPr sz="2400" spc="-155" dirty="0">
                <a:solidFill>
                  <a:srgbClr val="252525"/>
                </a:solidFill>
                <a:latin typeface="Times New Roman" panose="02020603050405020304" pitchFamily="18" charset="0"/>
                <a:cs typeface="Times New Roman" panose="02020603050405020304" pitchFamily="18" charset="0"/>
              </a:rPr>
              <a:t>economy </a:t>
            </a:r>
            <a:r>
              <a:rPr sz="2400" spc="-165" dirty="0">
                <a:solidFill>
                  <a:srgbClr val="252525"/>
                </a:solidFill>
                <a:latin typeface="Times New Roman" panose="02020603050405020304" pitchFamily="18" charset="0"/>
                <a:cs typeface="Times New Roman" panose="02020603050405020304" pitchFamily="18" charset="0"/>
              </a:rPr>
              <a:t>like  individual, </a:t>
            </a:r>
            <a:r>
              <a:rPr sz="2400" spc="-130" dirty="0">
                <a:solidFill>
                  <a:srgbClr val="252525"/>
                </a:solidFill>
                <a:latin typeface="Times New Roman" panose="02020603050405020304" pitchFamily="18" charset="0"/>
                <a:cs typeface="Times New Roman" panose="02020603050405020304" pitchFamily="18" charset="0"/>
              </a:rPr>
              <a:t>firm, </a:t>
            </a:r>
            <a:r>
              <a:rPr sz="2400" spc="-155" dirty="0">
                <a:solidFill>
                  <a:srgbClr val="252525"/>
                </a:solidFill>
                <a:latin typeface="Times New Roman" panose="02020603050405020304" pitchFamily="18" charset="0"/>
                <a:cs typeface="Times New Roman" panose="02020603050405020304" pitchFamily="18" charset="0"/>
              </a:rPr>
              <a:t>household </a:t>
            </a:r>
            <a:r>
              <a:rPr sz="2400" spc="-130" dirty="0">
                <a:solidFill>
                  <a:srgbClr val="252525"/>
                </a:solidFill>
                <a:latin typeface="Times New Roman" panose="02020603050405020304" pitchFamily="18" charset="0"/>
                <a:cs typeface="Times New Roman" panose="02020603050405020304" pitchFamily="18" charset="0"/>
              </a:rPr>
              <a:t>etc </a:t>
            </a:r>
            <a:r>
              <a:rPr sz="2400" spc="-210" dirty="0">
                <a:solidFill>
                  <a:srgbClr val="252525"/>
                </a:solidFill>
                <a:latin typeface="Times New Roman" panose="02020603050405020304" pitchFamily="18" charset="0"/>
                <a:cs typeface="Times New Roman" panose="02020603050405020304" pitchFamily="18" charset="0"/>
              </a:rPr>
              <a:t>and </a:t>
            </a:r>
            <a:r>
              <a:rPr sz="2400" spc="-160" dirty="0">
                <a:solidFill>
                  <a:srgbClr val="252525"/>
                </a:solidFill>
                <a:latin typeface="Times New Roman" panose="02020603050405020304" pitchFamily="18" charset="0"/>
                <a:cs typeface="Times New Roman" panose="02020603050405020304" pitchFamily="18" charset="0"/>
              </a:rPr>
              <a:t>their </a:t>
            </a:r>
            <a:r>
              <a:rPr sz="2400" spc="-165" dirty="0">
                <a:solidFill>
                  <a:srgbClr val="252525"/>
                </a:solidFill>
                <a:latin typeface="Times New Roman" panose="02020603050405020304" pitchFamily="18" charset="0"/>
                <a:cs typeface="Times New Roman" panose="02020603050405020304" pitchFamily="18" charset="0"/>
              </a:rPr>
              <a:t>behaviour. </a:t>
            </a:r>
            <a:endParaRPr lang="en-IN" sz="2400" spc="-165" dirty="0">
              <a:solidFill>
                <a:srgbClr val="252525"/>
              </a:solidFill>
              <a:latin typeface="Times New Roman" panose="02020603050405020304" pitchFamily="18" charset="0"/>
              <a:cs typeface="Times New Roman" panose="02020603050405020304" pitchFamily="18" charset="0"/>
            </a:endParaRPr>
          </a:p>
          <a:p>
            <a:pPr marL="12700" marR="5080" algn="just">
              <a:lnSpc>
                <a:spcPct val="100000"/>
              </a:lnSpc>
              <a:spcBef>
                <a:spcPts val="100"/>
              </a:spcBef>
            </a:pPr>
            <a:endParaRPr lang="en-IN" sz="2400" spc="-165" dirty="0">
              <a:solidFill>
                <a:srgbClr val="252525"/>
              </a:solidFill>
              <a:latin typeface="Times New Roman" panose="02020603050405020304" pitchFamily="18" charset="0"/>
              <a:cs typeface="Times New Roman" panose="02020603050405020304" pitchFamily="18" charset="0"/>
            </a:endParaRPr>
          </a:p>
          <a:p>
            <a:pPr marL="12700" marR="5080" algn="just">
              <a:lnSpc>
                <a:spcPct val="100000"/>
              </a:lnSpc>
              <a:spcBef>
                <a:spcPts val="100"/>
              </a:spcBef>
            </a:pPr>
            <a:r>
              <a:rPr sz="2400" spc="-135" dirty="0">
                <a:solidFill>
                  <a:srgbClr val="252525"/>
                </a:solidFill>
                <a:latin typeface="Times New Roman" panose="02020603050405020304" pitchFamily="18" charset="0"/>
                <a:cs typeface="Times New Roman" panose="02020603050405020304" pitchFamily="18" charset="0"/>
              </a:rPr>
              <a:t>Thus </a:t>
            </a:r>
            <a:r>
              <a:rPr sz="2400" spc="-145" dirty="0">
                <a:solidFill>
                  <a:srgbClr val="252525"/>
                </a:solidFill>
                <a:latin typeface="Times New Roman" panose="02020603050405020304" pitchFamily="18" charset="0"/>
                <a:cs typeface="Times New Roman" panose="02020603050405020304" pitchFamily="18" charset="0"/>
              </a:rPr>
              <a:t>it </a:t>
            </a:r>
            <a:r>
              <a:rPr sz="2400" spc="-160" dirty="0">
                <a:solidFill>
                  <a:srgbClr val="252525"/>
                </a:solidFill>
                <a:latin typeface="Times New Roman" panose="02020603050405020304" pitchFamily="18" charset="0"/>
                <a:cs typeface="Times New Roman" panose="02020603050405020304" pitchFamily="18" charset="0"/>
              </a:rPr>
              <a:t>is </a:t>
            </a:r>
            <a:r>
              <a:rPr sz="2400" spc="-155" dirty="0">
                <a:solidFill>
                  <a:srgbClr val="252525"/>
                </a:solidFill>
                <a:latin typeface="Times New Roman" panose="02020603050405020304" pitchFamily="18" charset="0"/>
                <a:cs typeface="Times New Roman" panose="02020603050405020304" pitchFamily="18" charset="0"/>
              </a:rPr>
              <a:t>the </a:t>
            </a:r>
            <a:r>
              <a:rPr sz="2400" spc="-175" dirty="0">
                <a:solidFill>
                  <a:srgbClr val="252525"/>
                </a:solidFill>
                <a:latin typeface="Times New Roman" panose="02020603050405020304" pitchFamily="18" charset="0"/>
                <a:cs typeface="Times New Roman" panose="02020603050405020304" pitchFamily="18" charset="0"/>
              </a:rPr>
              <a:t>study </a:t>
            </a:r>
            <a:r>
              <a:rPr sz="2400" spc="-160" dirty="0">
                <a:solidFill>
                  <a:srgbClr val="252525"/>
                </a:solidFill>
                <a:latin typeface="Times New Roman" panose="02020603050405020304" pitchFamily="18" charset="0"/>
                <a:cs typeface="Times New Roman" panose="02020603050405020304" pitchFamily="18" charset="0"/>
              </a:rPr>
              <a:t>which  </a:t>
            </a:r>
            <a:r>
              <a:rPr sz="2400" spc="-165" dirty="0">
                <a:solidFill>
                  <a:srgbClr val="252525"/>
                </a:solidFill>
                <a:latin typeface="Times New Roman" panose="02020603050405020304" pitchFamily="18" charset="0"/>
                <a:cs typeface="Times New Roman" panose="02020603050405020304" pitchFamily="18" charset="0"/>
              </a:rPr>
              <a:t>seeks </a:t>
            </a:r>
            <a:r>
              <a:rPr sz="2400" spc="-105" dirty="0">
                <a:solidFill>
                  <a:srgbClr val="252525"/>
                </a:solidFill>
                <a:latin typeface="Times New Roman" panose="02020603050405020304" pitchFamily="18" charset="0"/>
                <a:cs typeface="Times New Roman" panose="02020603050405020304" pitchFamily="18" charset="0"/>
              </a:rPr>
              <a:t>to </a:t>
            </a:r>
            <a:r>
              <a:rPr sz="2400" spc="-165" dirty="0">
                <a:solidFill>
                  <a:srgbClr val="252525"/>
                </a:solidFill>
                <a:latin typeface="Times New Roman" panose="02020603050405020304" pitchFamily="18" charset="0"/>
                <a:cs typeface="Times New Roman" panose="02020603050405020304" pitchFamily="18" charset="0"/>
              </a:rPr>
              <a:t>explain </a:t>
            </a:r>
            <a:r>
              <a:rPr sz="2400" spc="-155" dirty="0">
                <a:solidFill>
                  <a:srgbClr val="252525"/>
                </a:solidFill>
                <a:latin typeface="Times New Roman" panose="02020603050405020304" pitchFamily="18" charset="0"/>
                <a:cs typeface="Times New Roman" panose="02020603050405020304" pitchFamily="18" charset="0"/>
              </a:rPr>
              <a:t>how </a:t>
            </a:r>
            <a:r>
              <a:rPr sz="2400" spc="-235" dirty="0">
                <a:solidFill>
                  <a:srgbClr val="252525"/>
                </a:solidFill>
                <a:latin typeface="Times New Roman" panose="02020603050405020304" pitchFamily="18" charset="0"/>
                <a:cs typeface="Times New Roman" panose="02020603050405020304" pitchFamily="18" charset="0"/>
              </a:rPr>
              <a:t>a </a:t>
            </a:r>
            <a:r>
              <a:rPr sz="2400" spc="-170" dirty="0">
                <a:solidFill>
                  <a:srgbClr val="252525"/>
                </a:solidFill>
                <a:latin typeface="Times New Roman" panose="02020603050405020304" pitchFamily="18" charset="0"/>
                <a:cs typeface="Times New Roman" panose="02020603050405020304" pitchFamily="18" charset="0"/>
              </a:rPr>
              <a:t>consumer </a:t>
            </a:r>
            <a:r>
              <a:rPr sz="2400" spc="-175" dirty="0">
                <a:solidFill>
                  <a:srgbClr val="252525"/>
                </a:solidFill>
                <a:latin typeface="Times New Roman" panose="02020603050405020304" pitchFamily="18" charset="0"/>
                <a:cs typeface="Times New Roman" panose="02020603050405020304" pitchFamily="18" charset="0"/>
              </a:rPr>
              <a:t>uses </a:t>
            </a:r>
            <a:r>
              <a:rPr sz="2400" spc="-165" dirty="0">
                <a:solidFill>
                  <a:srgbClr val="252525"/>
                </a:solidFill>
                <a:latin typeface="Times New Roman" panose="02020603050405020304" pitchFamily="18" charset="0"/>
                <a:cs typeface="Times New Roman" panose="02020603050405020304" pitchFamily="18" charset="0"/>
              </a:rPr>
              <a:t>his </a:t>
            </a:r>
            <a:r>
              <a:rPr sz="2400" spc="-170" dirty="0">
                <a:solidFill>
                  <a:srgbClr val="252525"/>
                </a:solidFill>
                <a:latin typeface="Times New Roman" panose="02020603050405020304" pitchFamily="18" charset="0"/>
                <a:cs typeface="Times New Roman" panose="02020603050405020304" pitchFamily="18" charset="0"/>
              </a:rPr>
              <a:t>limited </a:t>
            </a:r>
            <a:r>
              <a:rPr sz="2400" spc="-160" dirty="0">
                <a:solidFill>
                  <a:srgbClr val="252525"/>
                </a:solidFill>
                <a:latin typeface="Times New Roman" panose="02020603050405020304" pitchFamily="18" charset="0"/>
                <a:cs typeface="Times New Roman" panose="02020603050405020304" pitchFamily="18" charset="0"/>
              </a:rPr>
              <a:t>income </a:t>
            </a:r>
            <a:r>
              <a:rPr sz="2400" spc="-175" dirty="0">
                <a:solidFill>
                  <a:srgbClr val="252525"/>
                </a:solidFill>
                <a:latin typeface="Times New Roman" panose="02020603050405020304" pitchFamily="18" charset="0"/>
                <a:cs typeface="Times New Roman" panose="02020603050405020304" pitchFamily="18" charset="0"/>
              </a:rPr>
              <a:t>in </a:t>
            </a:r>
            <a:r>
              <a:rPr sz="2400" spc="-165" dirty="0">
                <a:solidFill>
                  <a:srgbClr val="252525"/>
                </a:solidFill>
                <a:latin typeface="Times New Roman" panose="02020603050405020304" pitchFamily="18" charset="0"/>
                <a:cs typeface="Times New Roman" panose="02020603050405020304" pitchFamily="18" charset="0"/>
              </a:rPr>
              <a:t>various </a:t>
            </a:r>
            <a:r>
              <a:rPr sz="2400" spc="-114" dirty="0">
                <a:solidFill>
                  <a:srgbClr val="252525"/>
                </a:solidFill>
                <a:latin typeface="Times New Roman" panose="02020603050405020304" pitchFamily="18" charset="0"/>
                <a:cs typeface="Times New Roman" panose="02020603050405020304" pitchFamily="18" charset="0"/>
              </a:rPr>
              <a:t>goods </a:t>
            </a:r>
            <a:r>
              <a:rPr sz="2400" spc="-210" dirty="0">
                <a:solidFill>
                  <a:srgbClr val="252525"/>
                </a:solidFill>
                <a:latin typeface="Times New Roman" panose="02020603050405020304" pitchFamily="18" charset="0"/>
                <a:cs typeface="Times New Roman" panose="02020603050405020304" pitchFamily="18" charset="0"/>
              </a:rPr>
              <a:t>and  </a:t>
            </a:r>
            <a:r>
              <a:rPr sz="2400" spc="-135" dirty="0">
                <a:solidFill>
                  <a:srgbClr val="252525"/>
                </a:solidFill>
                <a:latin typeface="Times New Roman" panose="02020603050405020304" pitchFamily="18" charset="0"/>
                <a:cs typeface="Times New Roman" panose="02020603050405020304" pitchFamily="18" charset="0"/>
              </a:rPr>
              <a:t>services </a:t>
            </a:r>
            <a:r>
              <a:rPr sz="2400" spc="-105" dirty="0">
                <a:solidFill>
                  <a:srgbClr val="252525"/>
                </a:solidFill>
                <a:latin typeface="Times New Roman" panose="02020603050405020304" pitchFamily="18" charset="0"/>
                <a:cs typeface="Times New Roman" panose="02020603050405020304" pitchFamily="18" charset="0"/>
              </a:rPr>
              <a:t>to </a:t>
            </a:r>
            <a:r>
              <a:rPr sz="2400" spc="-190" dirty="0">
                <a:solidFill>
                  <a:srgbClr val="252525"/>
                </a:solidFill>
                <a:latin typeface="Times New Roman" panose="02020603050405020304" pitchFamily="18" charset="0"/>
                <a:cs typeface="Times New Roman" panose="02020603050405020304" pitchFamily="18" charset="0"/>
              </a:rPr>
              <a:t>maximise </a:t>
            </a:r>
            <a:r>
              <a:rPr sz="2400" spc="-170" dirty="0">
                <a:solidFill>
                  <a:srgbClr val="252525"/>
                </a:solidFill>
                <a:latin typeface="Times New Roman" panose="02020603050405020304" pitchFamily="18" charset="0"/>
                <a:cs typeface="Times New Roman" panose="02020603050405020304" pitchFamily="18" charset="0"/>
              </a:rPr>
              <a:t>his </a:t>
            </a:r>
            <a:r>
              <a:rPr sz="2400" spc="-150" dirty="0">
                <a:solidFill>
                  <a:srgbClr val="252525"/>
                </a:solidFill>
                <a:latin typeface="Times New Roman" panose="02020603050405020304" pitchFamily="18" charset="0"/>
                <a:cs typeface="Times New Roman" panose="02020603050405020304" pitchFamily="18" charset="0"/>
              </a:rPr>
              <a:t>satisfaction </a:t>
            </a:r>
            <a:r>
              <a:rPr sz="2400" spc="-210" dirty="0">
                <a:solidFill>
                  <a:srgbClr val="252525"/>
                </a:solidFill>
                <a:latin typeface="Times New Roman" panose="02020603050405020304" pitchFamily="18" charset="0"/>
                <a:cs typeface="Times New Roman" panose="02020603050405020304" pitchFamily="18" charset="0"/>
              </a:rPr>
              <a:t>and </a:t>
            </a:r>
            <a:r>
              <a:rPr sz="2400" spc="-150" dirty="0">
                <a:solidFill>
                  <a:srgbClr val="252525"/>
                </a:solidFill>
                <a:latin typeface="Times New Roman" panose="02020603050405020304" pitchFamily="18" charset="0"/>
                <a:cs typeface="Times New Roman" panose="02020603050405020304" pitchFamily="18" charset="0"/>
              </a:rPr>
              <a:t>how </a:t>
            </a:r>
            <a:r>
              <a:rPr sz="2400" spc="-235" dirty="0">
                <a:solidFill>
                  <a:srgbClr val="252525"/>
                </a:solidFill>
                <a:latin typeface="Times New Roman" panose="02020603050405020304" pitchFamily="18" charset="0"/>
                <a:cs typeface="Times New Roman" panose="02020603050405020304" pitchFamily="18" charset="0"/>
              </a:rPr>
              <a:t>a </a:t>
            </a:r>
            <a:r>
              <a:rPr sz="2400" spc="-130" dirty="0">
                <a:solidFill>
                  <a:srgbClr val="252525"/>
                </a:solidFill>
                <a:latin typeface="Times New Roman" panose="02020603050405020304" pitchFamily="18" charset="0"/>
                <a:cs typeface="Times New Roman" panose="02020603050405020304" pitchFamily="18" charset="0"/>
              </a:rPr>
              <a:t>firm </a:t>
            </a:r>
            <a:r>
              <a:rPr sz="2400" spc="-155" dirty="0">
                <a:solidFill>
                  <a:srgbClr val="252525"/>
                </a:solidFill>
                <a:latin typeface="Times New Roman" panose="02020603050405020304" pitchFamily="18" charset="0"/>
                <a:cs typeface="Times New Roman" panose="02020603050405020304" pitchFamily="18" charset="0"/>
              </a:rPr>
              <a:t>decides </a:t>
            </a:r>
            <a:r>
              <a:rPr sz="2400" spc="-150" dirty="0">
                <a:solidFill>
                  <a:srgbClr val="252525"/>
                </a:solidFill>
                <a:latin typeface="Times New Roman" panose="02020603050405020304" pitchFamily="18" charset="0"/>
                <a:cs typeface="Times New Roman" panose="02020603050405020304" pitchFamily="18" charset="0"/>
              </a:rPr>
              <a:t>its </a:t>
            </a:r>
            <a:r>
              <a:rPr sz="2400" spc="-145" dirty="0">
                <a:solidFill>
                  <a:srgbClr val="252525"/>
                </a:solidFill>
                <a:latin typeface="Times New Roman" panose="02020603050405020304" pitchFamily="18" charset="0"/>
                <a:cs typeface="Times New Roman" panose="02020603050405020304" pitchFamily="18" charset="0"/>
              </a:rPr>
              <a:t>course </a:t>
            </a:r>
            <a:r>
              <a:rPr sz="2400" spc="-45" dirty="0">
                <a:solidFill>
                  <a:srgbClr val="252525"/>
                </a:solidFill>
                <a:latin typeface="Times New Roman" panose="02020603050405020304" pitchFamily="18" charset="0"/>
                <a:cs typeface="Times New Roman" panose="02020603050405020304" pitchFamily="18" charset="0"/>
              </a:rPr>
              <a:t>of  </a:t>
            </a:r>
            <a:r>
              <a:rPr sz="2400" spc="-150" dirty="0">
                <a:solidFill>
                  <a:srgbClr val="252525"/>
                </a:solidFill>
                <a:latin typeface="Times New Roman" panose="02020603050405020304" pitchFamily="18" charset="0"/>
                <a:cs typeface="Times New Roman" panose="02020603050405020304" pitchFamily="18" charset="0"/>
              </a:rPr>
              <a:t>production </a:t>
            </a:r>
            <a:r>
              <a:rPr sz="2400" spc="-105" dirty="0">
                <a:solidFill>
                  <a:srgbClr val="252525"/>
                </a:solidFill>
                <a:latin typeface="Times New Roman" panose="02020603050405020304" pitchFamily="18" charset="0"/>
                <a:cs typeface="Times New Roman" panose="02020603050405020304" pitchFamily="18" charset="0"/>
              </a:rPr>
              <a:t>to </a:t>
            </a:r>
            <a:r>
              <a:rPr sz="2400" spc="-185" dirty="0">
                <a:solidFill>
                  <a:srgbClr val="252525"/>
                </a:solidFill>
                <a:latin typeface="Times New Roman" panose="02020603050405020304" pitchFamily="18" charset="0"/>
                <a:cs typeface="Times New Roman" panose="02020603050405020304" pitchFamily="18" charset="0"/>
              </a:rPr>
              <a:t>attain </a:t>
            </a:r>
            <a:r>
              <a:rPr sz="2400" spc="-220" dirty="0">
                <a:solidFill>
                  <a:srgbClr val="252525"/>
                </a:solidFill>
                <a:latin typeface="Times New Roman" panose="02020603050405020304" pitchFamily="18" charset="0"/>
                <a:cs typeface="Times New Roman" panose="02020603050405020304" pitchFamily="18" charset="0"/>
              </a:rPr>
              <a:t>maximum</a:t>
            </a:r>
            <a:r>
              <a:rPr sz="2400" spc="-285" dirty="0">
                <a:solidFill>
                  <a:srgbClr val="252525"/>
                </a:solidFill>
                <a:latin typeface="Times New Roman" panose="02020603050405020304" pitchFamily="18" charset="0"/>
                <a:cs typeface="Times New Roman" panose="02020603050405020304" pitchFamily="18" charset="0"/>
              </a:rPr>
              <a:t> </a:t>
            </a:r>
            <a:r>
              <a:rPr sz="2400" spc="-120" dirty="0">
                <a:solidFill>
                  <a:srgbClr val="252525"/>
                </a:solidFill>
                <a:latin typeface="Times New Roman" panose="02020603050405020304" pitchFamily="18" charset="0"/>
                <a:cs typeface="Times New Roman" panose="02020603050405020304" pitchFamily="18" charset="0"/>
              </a:rPr>
              <a:t>profit.</a:t>
            </a:r>
            <a:endParaRPr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i="1" dirty="0"/>
              <a:t>The Relation between Average Cost and</a:t>
            </a:r>
            <a:br>
              <a:rPr lang="en-US" b="1" i="1" dirty="0"/>
            </a:br>
            <a:r>
              <a:rPr lang="en-US" b="1" i="1" dirty="0"/>
              <a:t>Marginal Cost</a:t>
            </a:r>
            <a:br>
              <a:rPr lang="en-US" b="1" i="1" dirty="0"/>
            </a:br>
            <a:endParaRPr lang="en-US" dirty="0"/>
          </a:p>
        </p:txBody>
      </p:sp>
      <p:sp>
        <p:nvSpPr>
          <p:cNvPr id="3" name="Content Placeholder 2"/>
          <p:cNvSpPr>
            <a:spLocks noGrp="1"/>
          </p:cNvSpPr>
          <p:nvPr>
            <p:ph idx="1"/>
          </p:nvPr>
        </p:nvSpPr>
        <p:spPr/>
        <p:txBody>
          <a:bodyPr>
            <a:normAutofit/>
          </a:bodyPr>
          <a:lstStyle/>
          <a:p>
            <a:r>
              <a:rPr lang="en-US" dirty="0"/>
              <a:t>It is important to understand the link between average cost and marginal cost. We begin with three</a:t>
            </a:r>
          </a:p>
          <a:p>
            <a:r>
              <a:rPr lang="en-US" dirty="0"/>
              <a:t>closely related rules:</a:t>
            </a:r>
          </a:p>
          <a:p>
            <a:r>
              <a:rPr lang="en-US" b="1" dirty="0"/>
              <a:t>1. </a:t>
            </a:r>
            <a:r>
              <a:rPr lang="en-US" dirty="0"/>
              <a:t>When marginal cost is below average cost, it is pulling average cost down.</a:t>
            </a:r>
          </a:p>
          <a:p>
            <a:r>
              <a:rPr lang="en-US" b="1" dirty="0"/>
              <a:t>2. </a:t>
            </a:r>
            <a:r>
              <a:rPr lang="en-US" dirty="0"/>
              <a:t>When </a:t>
            </a:r>
            <a:r>
              <a:rPr lang="en-US" i="1" dirty="0"/>
              <a:t>MC </a:t>
            </a:r>
            <a:r>
              <a:rPr lang="en-US" dirty="0"/>
              <a:t>is above </a:t>
            </a:r>
            <a:r>
              <a:rPr lang="en-US" i="1" dirty="0"/>
              <a:t>AC , </a:t>
            </a:r>
            <a:r>
              <a:rPr lang="en-US" dirty="0"/>
              <a:t>it is pulling up </a:t>
            </a:r>
            <a:r>
              <a:rPr lang="en-US" i="1" dirty="0"/>
              <a:t>AC </a:t>
            </a:r>
            <a:r>
              <a:rPr lang="en-US" dirty="0"/>
              <a:t>.</a:t>
            </a:r>
          </a:p>
          <a:p>
            <a:r>
              <a:rPr lang="en-US" b="1" dirty="0"/>
              <a:t>3. </a:t>
            </a:r>
            <a:r>
              <a:rPr lang="en-US" dirty="0"/>
              <a:t>When </a:t>
            </a:r>
            <a:r>
              <a:rPr lang="en-US" i="1" dirty="0"/>
              <a:t>MC </a:t>
            </a:r>
            <a:r>
              <a:rPr lang="en-US" dirty="0"/>
              <a:t>just equals </a:t>
            </a:r>
            <a:r>
              <a:rPr lang="en-US" i="1" dirty="0"/>
              <a:t>AC, AC </a:t>
            </a:r>
            <a:r>
              <a:rPr lang="en-US" dirty="0"/>
              <a:t>is constant. At the bottom of a U-shaped </a:t>
            </a:r>
            <a:r>
              <a:rPr lang="en-US" i="1" dirty="0"/>
              <a:t>AC, </a:t>
            </a:r>
          </a:p>
          <a:p>
            <a:pPr marL="0" indent="0">
              <a:buNone/>
            </a:pPr>
            <a:r>
              <a:rPr lang="en-US" i="1" dirty="0"/>
              <a:t>MC =</a:t>
            </a:r>
            <a:r>
              <a:rPr lang="en-US" dirty="0"/>
              <a:t> </a:t>
            </a:r>
            <a:r>
              <a:rPr lang="en-US" i="1" dirty="0"/>
              <a:t>AC =</a:t>
            </a:r>
            <a:r>
              <a:rPr lang="en-US" dirty="0"/>
              <a:t> minimum </a:t>
            </a:r>
            <a:r>
              <a:rPr lang="en-US" i="1" dirty="0"/>
              <a:t>AC.</a:t>
            </a:r>
            <a:endParaRPr lang="en-US" dirty="0"/>
          </a:p>
        </p:txBody>
      </p:sp>
    </p:spTree>
    <p:extLst>
      <p:ext uri="{BB962C8B-B14F-4D97-AF65-F5344CB8AC3E}">
        <p14:creationId xmlns:p14="http://schemas.microsoft.com/office/powerpoint/2010/main" val="217362356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t>This idea of the marginal cost “pulling down” the average cost or “pulling up” the average cost may sound abstract, but think about it in terms of your own grades. If the score on the most recent quiz you take is lower than your average score on previous quizzes, then the marginal quiz pulls down your average. If your score on the most recent quiz is higher than the average on previous quizzes, the marginal quiz pulls up your average. In this same way, low marginal costs of production first pull down average costs and then higher marginal costs pull them up.</a:t>
            </a:r>
          </a:p>
        </p:txBody>
      </p:sp>
    </p:spTree>
    <p:extLst>
      <p:ext uri="{BB962C8B-B14F-4D97-AF65-F5344CB8AC3E}">
        <p14:creationId xmlns:p14="http://schemas.microsoft.com/office/powerpoint/2010/main" val="11308577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13859" y="160338"/>
            <a:ext cx="5220541" cy="6359569"/>
          </a:xfrm>
        </p:spPr>
      </p:pic>
      <p:sp>
        <p:nvSpPr>
          <p:cNvPr id="4" name="AutoShape 2" descr="https://cdn.wallstreetmojo.com/wp-content/uploads/2021/06/Average-Cost-vs-Marginal-Cost-info.jpg.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44604425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05200" y="20550"/>
            <a:ext cx="4994004" cy="6761249"/>
          </a:xfrm>
        </p:spPr>
      </p:pic>
    </p:spTree>
    <p:extLst>
      <p:ext uri="{BB962C8B-B14F-4D97-AF65-F5344CB8AC3E}">
        <p14:creationId xmlns:p14="http://schemas.microsoft.com/office/powerpoint/2010/main" val="232456990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00BE0-DCDE-446C-9745-4FD8A60BB21F}"/>
              </a:ext>
            </a:extLst>
          </p:cNvPr>
          <p:cNvSpPr>
            <a:spLocks noGrp="1"/>
          </p:cNvSpPr>
          <p:nvPr>
            <p:ph type="title"/>
          </p:nvPr>
        </p:nvSpPr>
        <p:spPr/>
        <p:txBody>
          <a:bodyPr/>
          <a:lstStyle/>
          <a:p>
            <a:r>
              <a:rPr lang="en-IN" dirty="0"/>
              <a:t>Production, Cost Theory and Decisions of the Firm</a:t>
            </a:r>
          </a:p>
        </p:txBody>
      </p:sp>
      <p:sp>
        <p:nvSpPr>
          <p:cNvPr id="3" name="Content Placeholder 2">
            <a:extLst>
              <a:ext uri="{FF2B5EF4-FFF2-40B4-BE49-F238E27FC236}">
                <a16:creationId xmlns:a16="http://schemas.microsoft.com/office/drawing/2014/main" id="{8D455A65-AE43-4135-88B0-CE79A4D44B5D}"/>
              </a:ext>
            </a:extLst>
          </p:cNvPr>
          <p:cNvSpPr>
            <a:spLocks noGrp="1"/>
          </p:cNvSpPr>
          <p:nvPr>
            <p:ph idx="1"/>
          </p:nvPr>
        </p:nvSpPr>
        <p:spPr/>
        <p:txBody>
          <a:bodyPr/>
          <a:lstStyle/>
          <a:p>
            <a:pPr marL="0" indent="0">
              <a:buNone/>
            </a:pPr>
            <a:r>
              <a:rPr lang="en-IN" b="1" dirty="0"/>
              <a:t>A numerical production function:</a:t>
            </a:r>
          </a:p>
          <a:p>
            <a:r>
              <a:rPr lang="en-IN" dirty="0"/>
              <a:t>Production theory and cost analysis have their roots in the concept of a production function, which shows the maximum amount of output that can be produced with various combinations of inputs. </a:t>
            </a:r>
          </a:p>
        </p:txBody>
      </p:sp>
    </p:spTree>
    <p:extLst>
      <p:ext uri="{BB962C8B-B14F-4D97-AF65-F5344CB8AC3E}">
        <p14:creationId xmlns:p14="http://schemas.microsoft.com/office/powerpoint/2010/main" val="309513275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US" dirty="0"/>
              <a:t>Table 7A-1 starts with a numerical example of a constant-returns-to-scale production function, showing the amount of inputs along the axes and the amount of output at the grid points of the table. Along the left-hand side are listed the varying amounts of land, going from 1 unit to 6 units. Along the bottom are listed amounts of labor, which also go from 1 to 6. Output corresponding to each land row and labor column is listed inside the table.</a:t>
            </a:r>
          </a:p>
          <a:p>
            <a:r>
              <a:rPr lang="en-US" dirty="0"/>
              <a:t>If we are interested in knowing exactly how much output there will be when 3 units of land and 2 units of labor are available, we count up 3 units of land and then go over 2 units of labor. The answer is seen to be 346 units of product. </a:t>
            </a:r>
          </a:p>
        </p:txBody>
      </p:sp>
    </p:spTree>
    <p:extLst>
      <p:ext uri="{BB962C8B-B14F-4D97-AF65-F5344CB8AC3E}">
        <p14:creationId xmlns:p14="http://schemas.microsoft.com/office/powerpoint/2010/main" val="240627010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10;&#10;Description automatically generated">
            <a:extLst>
              <a:ext uri="{FF2B5EF4-FFF2-40B4-BE49-F238E27FC236}">
                <a16:creationId xmlns:a16="http://schemas.microsoft.com/office/drawing/2014/main" id="{12CA9381-E1A4-4A32-B80B-20C43DD41AD0}"/>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743200" y="216743"/>
            <a:ext cx="5390303" cy="6424514"/>
          </a:xfrm>
        </p:spPr>
      </p:pic>
    </p:spTree>
    <p:extLst>
      <p:ext uri="{BB962C8B-B14F-4D97-AF65-F5344CB8AC3E}">
        <p14:creationId xmlns:p14="http://schemas.microsoft.com/office/powerpoint/2010/main" val="19401714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4F579-BCA2-449E-BE67-E5063130721A}"/>
              </a:ext>
            </a:extLst>
          </p:cNvPr>
          <p:cNvSpPr>
            <a:spLocks noGrp="1"/>
          </p:cNvSpPr>
          <p:nvPr>
            <p:ph type="title"/>
          </p:nvPr>
        </p:nvSpPr>
        <p:spPr/>
        <p:txBody>
          <a:bodyPr/>
          <a:lstStyle/>
          <a:p>
            <a:r>
              <a:rPr lang="en-IN" dirty="0"/>
              <a:t>The law of diminishing marginal product</a:t>
            </a:r>
          </a:p>
        </p:txBody>
      </p:sp>
      <p:sp>
        <p:nvSpPr>
          <p:cNvPr id="3" name="Content Placeholder 2">
            <a:extLst>
              <a:ext uri="{FF2B5EF4-FFF2-40B4-BE49-F238E27FC236}">
                <a16:creationId xmlns:a16="http://schemas.microsoft.com/office/drawing/2014/main" id="{C61292CD-53F8-472D-8250-8BC8613780B9}"/>
              </a:ext>
            </a:extLst>
          </p:cNvPr>
          <p:cNvSpPr>
            <a:spLocks noGrp="1"/>
          </p:cNvSpPr>
          <p:nvPr>
            <p:ph idx="1"/>
          </p:nvPr>
        </p:nvSpPr>
        <p:spPr/>
        <p:txBody>
          <a:bodyPr/>
          <a:lstStyle/>
          <a:p>
            <a:r>
              <a:rPr lang="en-IN" dirty="0"/>
              <a:t>Marginal product of labor is the extra product resulting from 1 additional unit of labour when land is held constant.</a:t>
            </a:r>
          </a:p>
          <a:p>
            <a:r>
              <a:rPr lang="en-IN" dirty="0"/>
              <a:t>Above example in table 7A.I when there are 2 units of land and 5 units of labor, the marginal product of an additional laborer would be 48 or 448 minus 400 in the second row.</a:t>
            </a:r>
          </a:p>
          <a:p>
            <a:endParaRPr lang="en-IN" dirty="0"/>
          </a:p>
          <a:p>
            <a:r>
              <a:rPr lang="en-IN" dirty="0"/>
              <a:t>Marginal product of land is the extra product resulting from 1 additional unit of land when labor is held constant</a:t>
            </a:r>
          </a:p>
          <a:p>
            <a:endParaRPr lang="en-IN" dirty="0"/>
          </a:p>
        </p:txBody>
      </p:sp>
    </p:spTree>
    <p:extLst>
      <p:ext uri="{BB962C8B-B14F-4D97-AF65-F5344CB8AC3E}">
        <p14:creationId xmlns:p14="http://schemas.microsoft.com/office/powerpoint/2010/main" val="7825208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9D22A7-6F81-471F-A846-AA2ED8E63AD6}"/>
              </a:ext>
            </a:extLst>
          </p:cNvPr>
          <p:cNvSpPr>
            <a:spLocks noGrp="1"/>
          </p:cNvSpPr>
          <p:nvPr>
            <p:ph idx="1"/>
          </p:nvPr>
        </p:nvSpPr>
        <p:spPr/>
        <p:txBody>
          <a:bodyPr/>
          <a:lstStyle/>
          <a:p>
            <a:r>
              <a:rPr lang="en-IN" dirty="0"/>
              <a:t>The law of diminishing returns states that as we increase one input and hold other inputs constant, the marginal product of the varying input will, at least after some point decline. </a:t>
            </a:r>
          </a:p>
          <a:p>
            <a:endParaRPr lang="en-IN" dirty="0"/>
          </a:p>
          <a:p>
            <a:r>
              <a:rPr lang="en-IN" dirty="0"/>
              <a:t>To illustrate this, hold land constant in table 7A-1 by sticking to a given row – say, the row corresponding to land equal to 2 units. Now let labor increase from 1 to 2 units, from 2 to 3 and so forth.  What happens to q at </a:t>
            </a:r>
            <a:r>
              <a:rPr lang="en-IN"/>
              <a:t>each step?</a:t>
            </a:r>
            <a:endParaRPr lang="en-IN" dirty="0"/>
          </a:p>
          <a:p>
            <a:endParaRPr lang="en-IN" dirty="0"/>
          </a:p>
        </p:txBody>
      </p:sp>
    </p:spTree>
    <p:extLst>
      <p:ext uri="{BB962C8B-B14F-4D97-AF65-F5344CB8AC3E}">
        <p14:creationId xmlns:p14="http://schemas.microsoft.com/office/powerpoint/2010/main" val="76249028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Returns to Scale</a:t>
            </a:r>
            <a:endParaRPr lang="en-US" dirty="0"/>
          </a:p>
        </p:txBody>
      </p:sp>
      <p:sp>
        <p:nvSpPr>
          <p:cNvPr id="3" name="Content Placeholder 2"/>
          <p:cNvSpPr>
            <a:spLocks noGrp="1"/>
          </p:cNvSpPr>
          <p:nvPr>
            <p:ph idx="1"/>
          </p:nvPr>
        </p:nvSpPr>
        <p:spPr/>
        <p:txBody>
          <a:bodyPr/>
          <a:lstStyle/>
          <a:p>
            <a:r>
              <a:rPr lang="en-US" dirty="0"/>
              <a:t>“The term returns to scale refers to the changes in output as all factors change by the same proportion.” </a:t>
            </a:r>
          </a:p>
          <a:p>
            <a:endParaRPr lang="en-US" dirty="0"/>
          </a:p>
          <a:p>
            <a:pPr fontAlgn="base"/>
            <a:r>
              <a:rPr lang="en-US" b="1" dirty="0"/>
              <a:t>Returns to scale are of the following three types:</a:t>
            </a:r>
            <a:endParaRPr lang="en-US" dirty="0"/>
          </a:p>
          <a:p>
            <a:pPr fontAlgn="base"/>
            <a:r>
              <a:rPr lang="en-US" dirty="0"/>
              <a:t>1. Increasing Returns to scale.</a:t>
            </a:r>
          </a:p>
          <a:p>
            <a:pPr fontAlgn="base"/>
            <a:r>
              <a:rPr lang="en-US" dirty="0"/>
              <a:t>2. Constant Returns to Scale</a:t>
            </a:r>
          </a:p>
          <a:p>
            <a:r>
              <a:rPr lang="en-US" dirty="0"/>
              <a:t>3. Diminishing Returns to Scale</a:t>
            </a:r>
          </a:p>
        </p:txBody>
      </p:sp>
    </p:spTree>
    <p:extLst>
      <p:ext uri="{BB962C8B-B14F-4D97-AF65-F5344CB8AC3E}">
        <p14:creationId xmlns:p14="http://schemas.microsoft.com/office/powerpoint/2010/main" val="14467750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33600" y="685800"/>
            <a:ext cx="8163687" cy="690574"/>
          </a:xfrm>
          <a:prstGeom prst="rect">
            <a:avLst/>
          </a:prstGeom>
        </p:spPr>
        <p:txBody>
          <a:bodyPr vert="horz" wrap="square" lIns="0" tIns="13335" rIns="0" bIns="0" rtlCol="0">
            <a:spAutoFit/>
          </a:bodyPr>
          <a:lstStyle/>
          <a:p>
            <a:pPr marL="12700" algn="ctr">
              <a:lnSpc>
                <a:spcPct val="100000"/>
              </a:lnSpc>
              <a:spcBef>
                <a:spcPts val="105"/>
              </a:spcBef>
              <a:tabLst>
                <a:tab pos="2426970" algn="l"/>
              </a:tabLst>
            </a:pPr>
            <a:r>
              <a:rPr sz="4400" spc="-270" dirty="0"/>
              <a:t>Factors</a:t>
            </a:r>
            <a:r>
              <a:rPr sz="4400" spc="40" dirty="0"/>
              <a:t> </a:t>
            </a:r>
            <a:r>
              <a:rPr sz="4400" spc="-70" dirty="0"/>
              <a:t>of</a:t>
            </a:r>
            <a:r>
              <a:rPr lang="en-IN" sz="4400" spc="-70" dirty="0"/>
              <a:t> </a:t>
            </a:r>
            <a:r>
              <a:rPr sz="4400" spc="-265" dirty="0"/>
              <a:t>production</a:t>
            </a:r>
            <a:endParaRPr sz="4400" dirty="0"/>
          </a:p>
        </p:txBody>
      </p:sp>
      <p:sp>
        <p:nvSpPr>
          <p:cNvPr id="3" name="object 3"/>
          <p:cNvSpPr txBox="1"/>
          <p:nvPr/>
        </p:nvSpPr>
        <p:spPr>
          <a:xfrm>
            <a:off x="1563052" y="2057400"/>
            <a:ext cx="9065895" cy="2908300"/>
          </a:xfrm>
          <a:prstGeom prst="rect">
            <a:avLst/>
          </a:prstGeom>
        </p:spPr>
        <p:txBody>
          <a:bodyPr vert="horz" wrap="square" lIns="0" tIns="102870" rIns="0" bIns="0" rtlCol="0">
            <a:spAutoFit/>
          </a:bodyPr>
          <a:lstStyle/>
          <a:p>
            <a:pPr marL="299085" indent="-287020">
              <a:lnSpc>
                <a:spcPct val="100000"/>
              </a:lnSpc>
              <a:spcBef>
                <a:spcPts val="810"/>
              </a:spcBef>
              <a:buClr>
                <a:srgbClr val="83992A"/>
              </a:buClr>
              <a:buSzPct val="114583"/>
              <a:buFont typeface="Arial"/>
              <a:buChar char="•"/>
              <a:tabLst>
                <a:tab pos="299085" algn="l"/>
                <a:tab pos="299720" algn="l"/>
              </a:tabLst>
            </a:pPr>
            <a:r>
              <a:rPr sz="2400" spc="-185" dirty="0">
                <a:solidFill>
                  <a:srgbClr val="252525"/>
                </a:solidFill>
                <a:latin typeface="Georgia"/>
                <a:cs typeface="Georgia"/>
              </a:rPr>
              <a:t>Land: </a:t>
            </a:r>
            <a:r>
              <a:rPr sz="2400" spc="-210" dirty="0">
                <a:solidFill>
                  <a:srgbClr val="252525"/>
                </a:solidFill>
                <a:latin typeface="Georgia"/>
                <a:cs typeface="Georgia"/>
              </a:rPr>
              <a:t>any </a:t>
            </a:r>
            <a:r>
              <a:rPr sz="2400" spc="-195" dirty="0">
                <a:solidFill>
                  <a:srgbClr val="252525"/>
                </a:solidFill>
                <a:latin typeface="Georgia"/>
                <a:cs typeface="Georgia"/>
              </a:rPr>
              <a:t>natural </a:t>
            </a:r>
            <a:r>
              <a:rPr sz="2400" spc="-160" dirty="0">
                <a:solidFill>
                  <a:srgbClr val="252525"/>
                </a:solidFill>
                <a:latin typeface="Georgia"/>
                <a:cs typeface="Georgia"/>
              </a:rPr>
              <a:t>resource. </a:t>
            </a:r>
            <a:r>
              <a:rPr sz="2400" spc="-150" dirty="0">
                <a:solidFill>
                  <a:srgbClr val="252525"/>
                </a:solidFill>
                <a:latin typeface="Georgia"/>
                <a:cs typeface="Georgia"/>
              </a:rPr>
              <a:t>Most </a:t>
            </a:r>
            <a:r>
              <a:rPr sz="2400" spc="-165" dirty="0">
                <a:solidFill>
                  <a:srgbClr val="252525"/>
                </a:solidFill>
                <a:latin typeface="Georgia"/>
                <a:cs typeface="Georgia"/>
              </a:rPr>
              <a:t>common</a:t>
            </a:r>
            <a:r>
              <a:rPr sz="2400" spc="-130" dirty="0">
                <a:solidFill>
                  <a:srgbClr val="252525"/>
                </a:solidFill>
                <a:latin typeface="Georgia"/>
                <a:cs typeface="Georgia"/>
              </a:rPr>
              <a:t> </a:t>
            </a:r>
            <a:r>
              <a:rPr sz="2400" spc="-180" dirty="0">
                <a:solidFill>
                  <a:srgbClr val="252525"/>
                </a:solidFill>
                <a:latin typeface="Georgia"/>
                <a:cs typeface="Georgia"/>
              </a:rPr>
              <a:t>land.</a:t>
            </a:r>
            <a:endParaRPr sz="2400" dirty="0">
              <a:latin typeface="Georgia"/>
              <a:cs typeface="Georgia"/>
            </a:endParaRPr>
          </a:p>
          <a:p>
            <a:pPr marL="299085" indent="-287020">
              <a:lnSpc>
                <a:spcPct val="100000"/>
              </a:lnSpc>
              <a:spcBef>
                <a:spcPts val="1175"/>
              </a:spcBef>
              <a:buClr>
                <a:srgbClr val="83992A"/>
              </a:buClr>
              <a:buSzPct val="114583"/>
              <a:buFont typeface="Arial"/>
              <a:buChar char="•"/>
              <a:tabLst>
                <a:tab pos="299085" algn="l"/>
                <a:tab pos="299720" algn="l"/>
              </a:tabLst>
            </a:pPr>
            <a:r>
              <a:rPr sz="2400" spc="-150" dirty="0">
                <a:solidFill>
                  <a:srgbClr val="252525"/>
                </a:solidFill>
                <a:latin typeface="Georgia"/>
                <a:cs typeface="Georgia"/>
              </a:rPr>
              <a:t>Labour: </a:t>
            </a:r>
            <a:r>
              <a:rPr sz="2400" spc="-185" dirty="0">
                <a:solidFill>
                  <a:srgbClr val="252525"/>
                </a:solidFill>
                <a:latin typeface="Georgia"/>
                <a:cs typeface="Georgia"/>
              </a:rPr>
              <a:t>Mental </a:t>
            </a:r>
            <a:r>
              <a:rPr sz="2400" spc="-210" dirty="0">
                <a:solidFill>
                  <a:srgbClr val="252525"/>
                </a:solidFill>
                <a:latin typeface="Georgia"/>
                <a:cs typeface="Georgia"/>
              </a:rPr>
              <a:t>and </a:t>
            </a:r>
            <a:r>
              <a:rPr sz="2400" spc="-170" dirty="0">
                <a:solidFill>
                  <a:srgbClr val="252525"/>
                </a:solidFill>
                <a:latin typeface="Georgia"/>
                <a:cs typeface="Georgia"/>
              </a:rPr>
              <a:t>physical </a:t>
            </a:r>
            <a:r>
              <a:rPr sz="2400" spc="-165" dirty="0">
                <a:solidFill>
                  <a:srgbClr val="252525"/>
                </a:solidFill>
                <a:latin typeface="Georgia"/>
                <a:cs typeface="Georgia"/>
              </a:rPr>
              <a:t>capacity </a:t>
            </a:r>
            <a:r>
              <a:rPr sz="2400" spc="-40" dirty="0">
                <a:solidFill>
                  <a:srgbClr val="252525"/>
                </a:solidFill>
                <a:latin typeface="Georgia"/>
                <a:cs typeface="Georgia"/>
              </a:rPr>
              <a:t>of </a:t>
            </a:r>
            <a:r>
              <a:rPr sz="2400" spc="-175" dirty="0">
                <a:solidFill>
                  <a:srgbClr val="252525"/>
                </a:solidFill>
                <a:latin typeface="Georgia"/>
                <a:cs typeface="Georgia"/>
              </a:rPr>
              <a:t>workers </a:t>
            </a:r>
            <a:r>
              <a:rPr sz="2400" spc="-100" dirty="0">
                <a:solidFill>
                  <a:srgbClr val="252525"/>
                </a:solidFill>
                <a:latin typeface="Georgia"/>
                <a:cs typeface="Georgia"/>
              </a:rPr>
              <a:t>to</a:t>
            </a:r>
            <a:r>
              <a:rPr sz="2400" spc="-350" dirty="0">
                <a:solidFill>
                  <a:srgbClr val="252525"/>
                </a:solidFill>
                <a:latin typeface="Georgia"/>
                <a:cs typeface="Georgia"/>
              </a:rPr>
              <a:t> </a:t>
            </a:r>
            <a:r>
              <a:rPr sz="2400" spc="-155" dirty="0">
                <a:solidFill>
                  <a:srgbClr val="252525"/>
                </a:solidFill>
                <a:latin typeface="Georgia"/>
                <a:cs typeface="Georgia"/>
              </a:rPr>
              <a:t>produce </a:t>
            </a:r>
            <a:r>
              <a:rPr sz="2400" spc="-120" dirty="0">
                <a:solidFill>
                  <a:srgbClr val="252525"/>
                </a:solidFill>
                <a:latin typeface="Georgia"/>
                <a:cs typeface="Georgia"/>
              </a:rPr>
              <a:t>goods</a:t>
            </a:r>
            <a:endParaRPr sz="2400" dirty="0">
              <a:latin typeface="Georgia"/>
              <a:cs typeface="Georgia"/>
            </a:endParaRPr>
          </a:p>
          <a:p>
            <a:pPr marL="299085" indent="-287020">
              <a:lnSpc>
                <a:spcPct val="100000"/>
              </a:lnSpc>
              <a:spcBef>
                <a:spcPts val="1175"/>
              </a:spcBef>
              <a:buClr>
                <a:srgbClr val="83992A"/>
              </a:buClr>
              <a:buSzPct val="114583"/>
              <a:buFont typeface="Arial"/>
              <a:buChar char="•"/>
              <a:tabLst>
                <a:tab pos="299085" algn="l"/>
                <a:tab pos="299720" algn="l"/>
              </a:tabLst>
            </a:pPr>
            <a:r>
              <a:rPr sz="2400" spc="-165" dirty="0">
                <a:solidFill>
                  <a:srgbClr val="252525"/>
                </a:solidFill>
                <a:latin typeface="Georgia"/>
                <a:cs typeface="Georgia"/>
              </a:rPr>
              <a:t>Capital:</a:t>
            </a:r>
            <a:r>
              <a:rPr sz="2400" spc="20" dirty="0">
                <a:solidFill>
                  <a:srgbClr val="252525"/>
                </a:solidFill>
                <a:latin typeface="Georgia"/>
                <a:cs typeface="Georgia"/>
              </a:rPr>
              <a:t> </a:t>
            </a:r>
            <a:r>
              <a:rPr sz="2400" spc="-165" dirty="0">
                <a:solidFill>
                  <a:srgbClr val="252525"/>
                </a:solidFill>
                <a:latin typeface="Georgia"/>
                <a:cs typeface="Georgia"/>
              </a:rPr>
              <a:t>Financial</a:t>
            </a:r>
            <a:r>
              <a:rPr sz="2400" spc="15" dirty="0">
                <a:solidFill>
                  <a:srgbClr val="252525"/>
                </a:solidFill>
                <a:latin typeface="Georgia"/>
                <a:cs typeface="Georgia"/>
              </a:rPr>
              <a:t> </a:t>
            </a:r>
            <a:r>
              <a:rPr sz="2400" spc="-160" dirty="0">
                <a:solidFill>
                  <a:srgbClr val="252525"/>
                </a:solidFill>
                <a:latin typeface="Georgia"/>
                <a:cs typeface="Georgia"/>
              </a:rPr>
              <a:t>help</a:t>
            </a:r>
            <a:r>
              <a:rPr sz="2400" spc="20" dirty="0">
                <a:solidFill>
                  <a:srgbClr val="252525"/>
                </a:solidFill>
                <a:latin typeface="Georgia"/>
                <a:cs typeface="Georgia"/>
              </a:rPr>
              <a:t> </a:t>
            </a:r>
            <a:r>
              <a:rPr sz="2400" spc="-100" dirty="0">
                <a:solidFill>
                  <a:srgbClr val="252525"/>
                </a:solidFill>
                <a:latin typeface="Georgia"/>
                <a:cs typeface="Georgia"/>
              </a:rPr>
              <a:t>to</a:t>
            </a:r>
            <a:r>
              <a:rPr sz="2400" spc="20" dirty="0">
                <a:solidFill>
                  <a:srgbClr val="252525"/>
                </a:solidFill>
                <a:latin typeface="Georgia"/>
                <a:cs typeface="Georgia"/>
              </a:rPr>
              <a:t> </a:t>
            </a:r>
            <a:r>
              <a:rPr sz="2400" spc="-165" dirty="0">
                <a:solidFill>
                  <a:srgbClr val="252525"/>
                </a:solidFill>
                <a:latin typeface="Georgia"/>
                <a:cs typeface="Georgia"/>
              </a:rPr>
              <a:t>put</a:t>
            </a:r>
            <a:r>
              <a:rPr sz="2400" spc="20" dirty="0">
                <a:solidFill>
                  <a:srgbClr val="252525"/>
                </a:solidFill>
                <a:latin typeface="Georgia"/>
                <a:cs typeface="Georgia"/>
              </a:rPr>
              <a:t> </a:t>
            </a:r>
            <a:r>
              <a:rPr sz="2400" spc="-175" dirty="0">
                <a:solidFill>
                  <a:srgbClr val="252525"/>
                </a:solidFill>
                <a:latin typeface="Georgia"/>
                <a:cs typeface="Georgia"/>
              </a:rPr>
              <a:t>up</a:t>
            </a:r>
            <a:r>
              <a:rPr sz="2400" spc="20" dirty="0">
                <a:solidFill>
                  <a:srgbClr val="252525"/>
                </a:solidFill>
                <a:latin typeface="Georgia"/>
                <a:cs typeface="Georgia"/>
              </a:rPr>
              <a:t> </a:t>
            </a:r>
            <a:r>
              <a:rPr sz="2400" spc="-210" dirty="0">
                <a:solidFill>
                  <a:srgbClr val="252525"/>
                </a:solidFill>
                <a:latin typeface="Georgia"/>
                <a:cs typeface="Georgia"/>
              </a:rPr>
              <a:t>and</a:t>
            </a:r>
            <a:r>
              <a:rPr sz="2400" spc="20" dirty="0">
                <a:solidFill>
                  <a:srgbClr val="252525"/>
                </a:solidFill>
                <a:latin typeface="Georgia"/>
                <a:cs typeface="Georgia"/>
              </a:rPr>
              <a:t> </a:t>
            </a:r>
            <a:r>
              <a:rPr sz="2400" spc="-170" dirty="0">
                <a:solidFill>
                  <a:srgbClr val="252525"/>
                </a:solidFill>
                <a:latin typeface="Georgia"/>
                <a:cs typeface="Georgia"/>
              </a:rPr>
              <a:t>run</a:t>
            </a:r>
            <a:r>
              <a:rPr sz="2400" spc="20" dirty="0">
                <a:solidFill>
                  <a:srgbClr val="252525"/>
                </a:solidFill>
                <a:latin typeface="Georgia"/>
                <a:cs typeface="Georgia"/>
              </a:rPr>
              <a:t> </a:t>
            </a:r>
            <a:r>
              <a:rPr sz="2400" spc="-235" dirty="0">
                <a:solidFill>
                  <a:srgbClr val="252525"/>
                </a:solidFill>
                <a:latin typeface="Georgia"/>
                <a:cs typeface="Georgia"/>
              </a:rPr>
              <a:t>a</a:t>
            </a:r>
            <a:r>
              <a:rPr sz="2400" spc="20" dirty="0">
                <a:solidFill>
                  <a:srgbClr val="252525"/>
                </a:solidFill>
                <a:latin typeface="Georgia"/>
                <a:cs typeface="Georgia"/>
              </a:rPr>
              <a:t> </a:t>
            </a:r>
            <a:r>
              <a:rPr sz="2400" spc="-150" dirty="0">
                <a:solidFill>
                  <a:srgbClr val="252525"/>
                </a:solidFill>
                <a:latin typeface="Georgia"/>
                <a:cs typeface="Georgia"/>
              </a:rPr>
              <a:t>production</a:t>
            </a:r>
            <a:r>
              <a:rPr sz="2400" spc="25" dirty="0">
                <a:solidFill>
                  <a:srgbClr val="252525"/>
                </a:solidFill>
                <a:latin typeface="Georgia"/>
                <a:cs typeface="Georgia"/>
              </a:rPr>
              <a:t> </a:t>
            </a:r>
            <a:r>
              <a:rPr sz="2400" spc="-170" dirty="0">
                <a:solidFill>
                  <a:srgbClr val="252525"/>
                </a:solidFill>
                <a:latin typeface="Georgia"/>
                <a:cs typeface="Georgia"/>
              </a:rPr>
              <a:t>unit</a:t>
            </a:r>
            <a:endParaRPr sz="2400" dirty="0">
              <a:latin typeface="Georgia"/>
              <a:cs typeface="Georgia"/>
            </a:endParaRPr>
          </a:p>
          <a:p>
            <a:pPr marL="299085" indent="-287020">
              <a:lnSpc>
                <a:spcPct val="100000"/>
              </a:lnSpc>
              <a:spcBef>
                <a:spcPts val="1180"/>
              </a:spcBef>
              <a:buClr>
                <a:srgbClr val="83992A"/>
              </a:buClr>
              <a:buSzPct val="114583"/>
              <a:buFont typeface="Arial"/>
              <a:buChar char="•"/>
              <a:tabLst>
                <a:tab pos="299085" algn="l"/>
                <a:tab pos="299720" algn="l"/>
              </a:tabLst>
            </a:pPr>
            <a:r>
              <a:rPr sz="2400" spc="-210" dirty="0">
                <a:solidFill>
                  <a:srgbClr val="252525"/>
                </a:solidFill>
                <a:latin typeface="Georgia"/>
                <a:cs typeface="Georgia"/>
              </a:rPr>
              <a:t>Raw </a:t>
            </a:r>
            <a:r>
              <a:rPr sz="2400" spc="-190" dirty="0">
                <a:solidFill>
                  <a:srgbClr val="252525"/>
                </a:solidFill>
                <a:latin typeface="Georgia"/>
                <a:cs typeface="Georgia"/>
              </a:rPr>
              <a:t>Materials: </a:t>
            </a:r>
            <a:r>
              <a:rPr sz="2400" spc="-185" dirty="0">
                <a:solidFill>
                  <a:srgbClr val="252525"/>
                </a:solidFill>
                <a:latin typeface="Georgia"/>
                <a:cs typeface="Georgia"/>
              </a:rPr>
              <a:t>Materials </a:t>
            </a:r>
            <a:r>
              <a:rPr sz="2400" spc="-100" dirty="0">
                <a:solidFill>
                  <a:srgbClr val="252525"/>
                </a:solidFill>
                <a:latin typeface="Georgia"/>
                <a:cs typeface="Georgia"/>
              </a:rPr>
              <a:t>to </a:t>
            </a:r>
            <a:r>
              <a:rPr sz="2400" spc="-145" dirty="0">
                <a:solidFill>
                  <a:srgbClr val="252525"/>
                </a:solidFill>
                <a:latin typeface="Georgia"/>
                <a:cs typeface="Georgia"/>
              </a:rPr>
              <a:t>be </a:t>
            </a:r>
            <a:r>
              <a:rPr sz="2400" spc="-155" dirty="0">
                <a:solidFill>
                  <a:srgbClr val="252525"/>
                </a:solidFill>
                <a:latin typeface="Georgia"/>
                <a:cs typeface="Georgia"/>
              </a:rPr>
              <a:t>transformed </a:t>
            </a:r>
            <a:r>
              <a:rPr sz="2400" spc="-140" dirty="0">
                <a:solidFill>
                  <a:srgbClr val="252525"/>
                </a:solidFill>
                <a:latin typeface="Georgia"/>
                <a:cs typeface="Georgia"/>
              </a:rPr>
              <a:t>into </a:t>
            </a:r>
            <a:r>
              <a:rPr sz="2400" spc="-150" dirty="0">
                <a:solidFill>
                  <a:srgbClr val="252525"/>
                </a:solidFill>
                <a:latin typeface="Georgia"/>
                <a:cs typeface="Georgia"/>
              </a:rPr>
              <a:t>finished</a:t>
            </a:r>
            <a:r>
              <a:rPr sz="2400" spc="130" dirty="0">
                <a:solidFill>
                  <a:srgbClr val="252525"/>
                </a:solidFill>
                <a:latin typeface="Georgia"/>
                <a:cs typeface="Georgia"/>
              </a:rPr>
              <a:t> </a:t>
            </a:r>
            <a:r>
              <a:rPr sz="2400" spc="-120" dirty="0">
                <a:solidFill>
                  <a:srgbClr val="252525"/>
                </a:solidFill>
                <a:latin typeface="Georgia"/>
                <a:cs typeface="Georgia"/>
              </a:rPr>
              <a:t>goods</a:t>
            </a:r>
            <a:endParaRPr sz="2400" dirty="0">
              <a:latin typeface="Georgia"/>
              <a:cs typeface="Georgia"/>
            </a:endParaRPr>
          </a:p>
          <a:p>
            <a:pPr marL="299085" marR="5080" indent="-287020">
              <a:lnSpc>
                <a:spcPct val="100000"/>
              </a:lnSpc>
              <a:spcBef>
                <a:spcPts val="1175"/>
              </a:spcBef>
              <a:buClr>
                <a:srgbClr val="83992A"/>
              </a:buClr>
              <a:buSzPct val="114583"/>
              <a:buFont typeface="Arial"/>
              <a:buChar char="•"/>
              <a:tabLst>
                <a:tab pos="299085" algn="l"/>
                <a:tab pos="299720" algn="l"/>
              </a:tabLst>
            </a:pPr>
            <a:r>
              <a:rPr sz="2400" spc="-170" dirty="0">
                <a:solidFill>
                  <a:srgbClr val="252525"/>
                </a:solidFill>
                <a:latin typeface="Georgia"/>
                <a:cs typeface="Georgia"/>
              </a:rPr>
              <a:t>Entrepreneurs: </a:t>
            </a:r>
            <a:r>
              <a:rPr sz="2400" spc="-155" dirty="0">
                <a:solidFill>
                  <a:srgbClr val="252525"/>
                </a:solidFill>
                <a:latin typeface="Georgia"/>
                <a:cs typeface="Georgia"/>
              </a:rPr>
              <a:t>Creative </a:t>
            </a:r>
            <a:r>
              <a:rPr sz="2400" spc="-160" dirty="0">
                <a:solidFill>
                  <a:srgbClr val="252525"/>
                </a:solidFill>
                <a:latin typeface="Georgia"/>
                <a:cs typeface="Georgia"/>
              </a:rPr>
              <a:t>ability </a:t>
            </a:r>
            <a:r>
              <a:rPr sz="2400" spc="-40" dirty="0">
                <a:solidFill>
                  <a:srgbClr val="252525"/>
                </a:solidFill>
                <a:latin typeface="Georgia"/>
                <a:cs typeface="Georgia"/>
              </a:rPr>
              <a:t>of </a:t>
            </a:r>
            <a:r>
              <a:rPr sz="2400" spc="-170" dirty="0">
                <a:solidFill>
                  <a:srgbClr val="252525"/>
                </a:solidFill>
                <a:latin typeface="Georgia"/>
                <a:cs typeface="Georgia"/>
              </a:rPr>
              <a:t>individuals </a:t>
            </a:r>
            <a:r>
              <a:rPr sz="2400" spc="-100" dirty="0">
                <a:solidFill>
                  <a:srgbClr val="252525"/>
                </a:solidFill>
                <a:latin typeface="Georgia"/>
                <a:cs typeface="Georgia"/>
              </a:rPr>
              <a:t>to </a:t>
            </a:r>
            <a:r>
              <a:rPr sz="2400" spc="-165" dirty="0">
                <a:solidFill>
                  <a:srgbClr val="252525"/>
                </a:solidFill>
                <a:latin typeface="Georgia"/>
                <a:cs typeface="Georgia"/>
              </a:rPr>
              <a:t>seek </a:t>
            </a:r>
            <a:r>
              <a:rPr sz="2400" spc="-125" dirty="0">
                <a:solidFill>
                  <a:srgbClr val="252525"/>
                </a:solidFill>
                <a:latin typeface="Georgia"/>
                <a:cs typeface="Georgia"/>
              </a:rPr>
              <a:t>profits </a:t>
            </a:r>
            <a:r>
              <a:rPr sz="2400" spc="-175" dirty="0">
                <a:solidFill>
                  <a:srgbClr val="252525"/>
                </a:solidFill>
                <a:latin typeface="Georgia"/>
                <a:cs typeface="Georgia"/>
              </a:rPr>
              <a:t>by </a:t>
            </a:r>
            <a:r>
              <a:rPr sz="2400" spc="-155" dirty="0">
                <a:solidFill>
                  <a:srgbClr val="252525"/>
                </a:solidFill>
                <a:latin typeface="Georgia"/>
                <a:cs typeface="Georgia"/>
              </a:rPr>
              <a:t>combining  </a:t>
            </a:r>
            <a:r>
              <a:rPr sz="2400" spc="-160" dirty="0">
                <a:solidFill>
                  <a:srgbClr val="252525"/>
                </a:solidFill>
                <a:latin typeface="Georgia"/>
                <a:cs typeface="Georgia"/>
              </a:rPr>
              <a:t>resources </a:t>
            </a:r>
            <a:r>
              <a:rPr sz="2400" spc="-100" dirty="0">
                <a:solidFill>
                  <a:srgbClr val="252525"/>
                </a:solidFill>
                <a:latin typeface="Georgia"/>
                <a:cs typeface="Georgia"/>
              </a:rPr>
              <a:t>to </a:t>
            </a:r>
            <a:r>
              <a:rPr sz="2400" spc="-155" dirty="0">
                <a:solidFill>
                  <a:srgbClr val="252525"/>
                </a:solidFill>
                <a:latin typeface="Georgia"/>
                <a:cs typeface="Georgia"/>
              </a:rPr>
              <a:t>produce </a:t>
            </a:r>
            <a:r>
              <a:rPr sz="2400" spc="-160" dirty="0">
                <a:solidFill>
                  <a:srgbClr val="252525"/>
                </a:solidFill>
                <a:latin typeface="Georgia"/>
                <a:cs typeface="Georgia"/>
              </a:rPr>
              <a:t>innovative</a:t>
            </a:r>
            <a:r>
              <a:rPr sz="2400" spc="-350" dirty="0">
                <a:solidFill>
                  <a:srgbClr val="252525"/>
                </a:solidFill>
                <a:latin typeface="Georgia"/>
                <a:cs typeface="Georgia"/>
              </a:rPr>
              <a:t> </a:t>
            </a:r>
            <a:r>
              <a:rPr sz="2400" spc="-150" dirty="0">
                <a:solidFill>
                  <a:srgbClr val="252525"/>
                </a:solidFill>
                <a:latin typeface="Georgia"/>
                <a:cs typeface="Georgia"/>
              </a:rPr>
              <a:t>products</a:t>
            </a:r>
            <a:endParaRPr sz="2400" dirty="0">
              <a:latin typeface="Georgia"/>
              <a:cs typeface="Georgia"/>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pPr algn="just"/>
            <a:r>
              <a:rPr lang="en-US" dirty="0"/>
              <a:t>A constant return to scale is when an increase in input results in a proportional increase in output. Increasing returns to scale is when the output increases in a greater proportion than the increase in input. Decreasing returns to scale is when all production variables are increased by a certain percentage resulting in a less-than-proportional increase in output.</a:t>
            </a:r>
          </a:p>
          <a:p>
            <a:pPr algn="just"/>
            <a:endParaRPr lang="en-US" dirty="0"/>
          </a:p>
          <a:p>
            <a:pPr algn="just"/>
            <a:r>
              <a:rPr lang="en-US" dirty="0"/>
              <a:t>For example, if a soap manufacturer doubles its total input but gets only a 40% increase in total output, it can be said to have experienced decreasing returns to scale. If the same manufacturer ends up doubling its total output, it has achieved constant returns to scale. If the output increased by 120%, the manufacturer experienced increasing returns to scale.</a:t>
            </a:r>
          </a:p>
        </p:txBody>
      </p:sp>
    </p:spTree>
    <p:extLst>
      <p:ext uri="{BB962C8B-B14F-4D97-AF65-F5344CB8AC3E}">
        <p14:creationId xmlns:p14="http://schemas.microsoft.com/office/powerpoint/2010/main" val="78597484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2" descr="Decreasing returns to scale - Economics Hel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100" name="Picture 4" descr="Distinguish between Return to scale and Law of Diminishing Marginal retur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6600" y="2057400"/>
            <a:ext cx="6302224" cy="3276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837464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85000" lnSpcReduction="20000"/>
          </a:bodyPr>
          <a:lstStyle/>
          <a:p>
            <a:pPr algn="just"/>
            <a:r>
              <a:rPr lang="en-US" dirty="0"/>
              <a:t>Diminishing marginal returns is an effect of increasing input in the short run after an optimal capacity has been reached. At the same time, at least one production variable is kept constant, such as labor or capital. The law states that this increase in the input will result in smaller increases in output. Returns to scale measure the change in productivity from increasing all production inputs in the long run.</a:t>
            </a:r>
          </a:p>
          <a:p>
            <a:pPr algn="just"/>
            <a:endParaRPr lang="en-US" dirty="0"/>
          </a:p>
          <a:p>
            <a:pPr algn="just"/>
            <a:r>
              <a:rPr lang="en-US" dirty="0"/>
              <a:t>Example of Diminishing Marginal Returns</a:t>
            </a:r>
          </a:p>
          <a:p>
            <a:pPr algn="just"/>
            <a:r>
              <a:rPr lang="en-US" dirty="0"/>
              <a:t>For example, a restaurant hiring more cooks while keeping the same kitchen space can increase total output to a point, but every additional cook takes up space, eventually leading to smaller increases in output as there are too many cooks in the kitchen. The total output can decrease at some point, resulting in negative returns if too many cooks get in each other's way and eventually become unproductive.</a:t>
            </a:r>
          </a:p>
          <a:p>
            <a:pPr algn="just"/>
            <a:endParaRPr lang="en-US" dirty="0"/>
          </a:p>
          <a:p>
            <a:pPr algn="just"/>
            <a:endParaRPr lang="en-US" dirty="0"/>
          </a:p>
        </p:txBody>
      </p:sp>
    </p:spTree>
    <p:extLst>
      <p:ext uri="{BB962C8B-B14F-4D97-AF65-F5344CB8AC3E}">
        <p14:creationId xmlns:p14="http://schemas.microsoft.com/office/powerpoint/2010/main" val="3407044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56271" y="685800"/>
            <a:ext cx="9753600" cy="690574"/>
          </a:xfrm>
          <a:prstGeom prst="rect">
            <a:avLst/>
          </a:prstGeom>
        </p:spPr>
        <p:txBody>
          <a:bodyPr vert="horz" wrap="square" lIns="0" tIns="13335" rIns="0" bIns="0" rtlCol="0">
            <a:spAutoFit/>
          </a:bodyPr>
          <a:lstStyle/>
          <a:p>
            <a:pPr marL="12700" algn="ctr">
              <a:lnSpc>
                <a:spcPct val="100000"/>
              </a:lnSpc>
              <a:spcBef>
                <a:spcPts val="105"/>
              </a:spcBef>
              <a:tabLst>
                <a:tab pos="3371850" algn="l"/>
              </a:tabLst>
            </a:pPr>
            <a:r>
              <a:rPr sz="4400" spc="-290" dirty="0"/>
              <a:t>Impo</a:t>
            </a:r>
            <a:r>
              <a:rPr sz="4400" spc="-130" dirty="0"/>
              <a:t>r</a:t>
            </a:r>
            <a:r>
              <a:rPr sz="4400" spc="-295" dirty="0"/>
              <a:t>tance</a:t>
            </a:r>
            <a:r>
              <a:rPr sz="4400" spc="40" dirty="0"/>
              <a:t> </a:t>
            </a:r>
            <a:r>
              <a:rPr sz="4400" spc="-90" dirty="0"/>
              <a:t>o</a:t>
            </a:r>
            <a:r>
              <a:rPr sz="4400" spc="-50" dirty="0"/>
              <a:t>f</a:t>
            </a:r>
            <a:r>
              <a:rPr lang="en-IN" sz="4400" spc="-50" dirty="0"/>
              <a:t> </a:t>
            </a:r>
            <a:r>
              <a:rPr sz="4400" spc="-270" dirty="0"/>
              <a:t>microe</a:t>
            </a:r>
            <a:r>
              <a:rPr sz="4400" spc="-254" dirty="0"/>
              <a:t>c</a:t>
            </a:r>
            <a:r>
              <a:rPr sz="4400" spc="-270" dirty="0"/>
              <a:t>onomi</a:t>
            </a:r>
            <a:r>
              <a:rPr sz="4400" spc="-225" dirty="0"/>
              <a:t>c</a:t>
            </a:r>
            <a:r>
              <a:rPr sz="4400" spc="-295" dirty="0"/>
              <a:t>s</a:t>
            </a:r>
            <a:endParaRPr sz="4400" dirty="0"/>
          </a:p>
        </p:txBody>
      </p:sp>
      <p:sp>
        <p:nvSpPr>
          <p:cNvPr id="3" name="object 3"/>
          <p:cNvSpPr txBox="1"/>
          <p:nvPr/>
        </p:nvSpPr>
        <p:spPr>
          <a:xfrm>
            <a:off x="1374393" y="2209800"/>
            <a:ext cx="9317355" cy="1542089"/>
          </a:xfrm>
          <a:prstGeom prst="rect">
            <a:avLst/>
          </a:prstGeom>
        </p:spPr>
        <p:txBody>
          <a:bodyPr vert="horz" wrap="square" lIns="0" tIns="53975" rIns="0" bIns="0" rtlCol="0">
            <a:spAutoFit/>
          </a:bodyPr>
          <a:lstStyle/>
          <a:p>
            <a:pPr marL="299085" marR="5080" indent="-287020">
              <a:lnSpc>
                <a:spcPts val="2590"/>
              </a:lnSpc>
              <a:spcBef>
                <a:spcPts val="425"/>
              </a:spcBef>
              <a:buClr>
                <a:srgbClr val="83992A"/>
              </a:buClr>
              <a:buSzPct val="114583"/>
              <a:buFont typeface="Arial"/>
              <a:buChar char="•"/>
              <a:tabLst>
                <a:tab pos="299085" algn="l"/>
                <a:tab pos="299720" algn="l"/>
              </a:tabLst>
            </a:pPr>
            <a:r>
              <a:rPr sz="2400" spc="-150" dirty="0">
                <a:solidFill>
                  <a:srgbClr val="252525"/>
                </a:solidFill>
                <a:latin typeface="Georgia"/>
                <a:cs typeface="Georgia"/>
              </a:rPr>
              <a:t>Micro </a:t>
            </a:r>
            <a:r>
              <a:rPr sz="2400" spc="-145" dirty="0">
                <a:solidFill>
                  <a:srgbClr val="252525"/>
                </a:solidFill>
                <a:latin typeface="Georgia"/>
                <a:cs typeface="Georgia"/>
              </a:rPr>
              <a:t>economics </a:t>
            </a:r>
            <a:r>
              <a:rPr sz="2400" spc="-165" dirty="0">
                <a:solidFill>
                  <a:srgbClr val="252525"/>
                </a:solidFill>
                <a:latin typeface="Georgia"/>
                <a:cs typeface="Georgia"/>
              </a:rPr>
              <a:t>studies </a:t>
            </a:r>
            <a:r>
              <a:rPr sz="2400" spc="-160" dirty="0">
                <a:solidFill>
                  <a:srgbClr val="252525"/>
                </a:solidFill>
                <a:latin typeface="Georgia"/>
                <a:cs typeface="Georgia"/>
              </a:rPr>
              <a:t>behaviour </a:t>
            </a:r>
            <a:r>
              <a:rPr sz="2400" spc="-40" dirty="0">
                <a:solidFill>
                  <a:srgbClr val="252525"/>
                </a:solidFill>
                <a:latin typeface="Georgia"/>
                <a:cs typeface="Georgia"/>
              </a:rPr>
              <a:t>of </a:t>
            </a:r>
            <a:r>
              <a:rPr sz="2400" spc="-170" dirty="0">
                <a:solidFill>
                  <a:srgbClr val="252525"/>
                </a:solidFill>
                <a:latin typeface="Georgia"/>
                <a:cs typeface="Georgia"/>
              </a:rPr>
              <a:t>individual consumer </a:t>
            </a:r>
            <a:r>
              <a:rPr sz="2400" spc="-130" dirty="0">
                <a:solidFill>
                  <a:srgbClr val="252525"/>
                </a:solidFill>
                <a:latin typeface="Georgia"/>
                <a:cs typeface="Georgia"/>
              </a:rPr>
              <a:t>or </a:t>
            </a:r>
            <a:r>
              <a:rPr sz="2400" spc="-160" dirty="0">
                <a:solidFill>
                  <a:srgbClr val="252525"/>
                </a:solidFill>
                <a:latin typeface="Georgia"/>
                <a:cs typeface="Georgia"/>
              </a:rPr>
              <a:t>producer </a:t>
            </a:r>
            <a:r>
              <a:rPr sz="2400" spc="-175" dirty="0">
                <a:solidFill>
                  <a:srgbClr val="252525"/>
                </a:solidFill>
                <a:latin typeface="Georgia"/>
                <a:cs typeface="Georgia"/>
              </a:rPr>
              <a:t>in </a:t>
            </a:r>
            <a:r>
              <a:rPr sz="2400" spc="-235" dirty="0">
                <a:solidFill>
                  <a:srgbClr val="252525"/>
                </a:solidFill>
                <a:latin typeface="Georgia"/>
                <a:cs typeface="Georgia"/>
              </a:rPr>
              <a:t>a  </a:t>
            </a:r>
            <a:r>
              <a:rPr sz="2400" spc="-170" dirty="0">
                <a:solidFill>
                  <a:srgbClr val="252525"/>
                </a:solidFill>
                <a:latin typeface="Georgia"/>
                <a:cs typeface="Georgia"/>
              </a:rPr>
              <a:t>particular</a:t>
            </a:r>
            <a:r>
              <a:rPr sz="2400" spc="15" dirty="0">
                <a:solidFill>
                  <a:srgbClr val="252525"/>
                </a:solidFill>
                <a:latin typeface="Georgia"/>
                <a:cs typeface="Georgia"/>
              </a:rPr>
              <a:t> </a:t>
            </a:r>
            <a:r>
              <a:rPr sz="2400" spc="-160" dirty="0">
                <a:solidFill>
                  <a:srgbClr val="252525"/>
                </a:solidFill>
                <a:latin typeface="Georgia"/>
                <a:cs typeface="Georgia"/>
              </a:rPr>
              <a:t>situation.</a:t>
            </a:r>
            <a:endParaRPr sz="2400" dirty="0">
              <a:latin typeface="Georgia"/>
              <a:cs typeface="Georgia"/>
            </a:endParaRPr>
          </a:p>
          <a:p>
            <a:pPr marL="299085" marR="169545" indent="-287020">
              <a:lnSpc>
                <a:spcPts val="2590"/>
              </a:lnSpc>
              <a:spcBef>
                <a:spcPts val="1215"/>
              </a:spcBef>
              <a:buClr>
                <a:srgbClr val="83992A"/>
              </a:buClr>
              <a:buSzPct val="114583"/>
              <a:buFont typeface="Arial"/>
              <a:buChar char="•"/>
              <a:tabLst>
                <a:tab pos="299085" algn="l"/>
                <a:tab pos="299720" algn="l"/>
              </a:tabLst>
            </a:pPr>
            <a:r>
              <a:rPr sz="2400" spc="-150" dirty="0">
                <a:solidFill>
                  <a:srgbClr val="252525"/>
                </a:solidFill>
                <a:latin typeface="Georgia"/>
                <a:cs typeface="Georgia"/>
              </a:rPr>
              <a:t>Micro </a:t>
            </a:r>
            <a:r>
              <a:rPr sz="2400" spc="-145" dirty="0">
                <a:solidFill>
                  <a:srgbClr val="252525"/>
                </a:solidFill>
                <a:latin typeface="Georgia"/>
                <a:cs typeface="Georgia"/>
              </a:rPr>
              <a:t>economics </a:t>
            </a:r>
            <a:r>
              <a:rPr sz="2400" spc="-155" dirty="0">
                <a:solidFill>
                  <a:srgbClr val="252525"/>
                </a:solidFill>
                <a:latin typeface="Georgia"/>
                <a:cs typeface="Georgia"/>
              </a:rPr>
              <a:t>decides prices </a:t>
            </a:r>
            <a:r>
              <a:rPr sz="2400" spc="-40" dirty="0">
                <a:solidFill>
                  <a:srgbClr val="252525"/>
                </a:solidFill>
                <a:latin typeface="Georgia"/>
                <a:cs typeface="Georgia"/>
              </a:rPr>
              <a:t>of </a:t>
            </a:r>
            <a:r>
              <a:rPr sz="2400" spc="-165" dirty="0">
                <a:solidFill>
                  <a:srgbClr val="252525"/>
                </a:solidFill>
                <a:latin typeface="Georgia"/>
                <a:cs typeface="Georgia"/>
              </a:rPr>
              <a:t>various </a:t>
            </a:r>
            <a:r>
              <a:rPr sz="2400" spc="-120" dirty="0">
                <a:solidFill>
                  <a:srgbClr val="252525"/>
                </a:solidFill>
                <a:latin typeface="Georgia"/>
                <a:cs typeface="Georgia"/>
              </a:rPr>
              <a:t>goods </a:t>
            </a:r>
            <a:r>
              <a:rPr sz="2400" spc="-210" dirty="0">
                <a:solidFill>
                  <a:srgbClr val="252525"/>
                </a:solidFill>
                <a:latin typeface="Georgia"/>
                <a:cs typeface="Georgia"/>
              </a:rPr>
              <a:t>and </a:t>
            </a:r>
            <a:r>
              <a:rPr sz="2400" spc="-135" dirty="0">
                <a:solidFill>
                  <a:srgbClr val="252525"/>
                </a:solidFill>
                <a:latin typeface="Georgia"/>
                <a:cs typeface="Georgia"/>
              </a:rPr>
              <a:t>services on </a:t>
            </a:r>
            <a:r>
              <a:rPr sz="2400" spc="-160" dirty="0">
                <a:solidFill>
                  <a:srgbClr val="252525"/>
                </a:solidFill>
                <a:latin typeface="Georgia"/>
                <a:cs typeface="Georgia"/>
              </a:rPr>
              <a:t>the </a:t>
            </a:r>
            <a:r>
              <a:rPr sz="2400" spc="-170" dirty="0">
                <a:solidFill>
                  <a:srgbClr val="252525"/>
                </a:solidFill>
                <a:latin typeface="Georgia"/>
                <a:cs typeface="Georgia"/>
              </a:rPr>
              <a:t>basis  </a:t>
            </a:r>
            <a:r>
              <a:rPr sz="2400" spc="-40" dirty="0">
                <a:solidFill>
                  <a:srgbClr val="252525"/>
                </a:solidFill>
                <a:latin typeface="Georgia"/>
                <a:cs typeface="Georgia"/>
              </a:rPr>
              <a:t>of </a:t>
            </a:r>
            <a:r>
              <a:rPr sz="2400" spc="-165" dirty="0">
                <a:solidFill>
                  <a:srgbClr val="252525"/>
                </a:solidFill>
                <a:latin typeface="Georgia"/>
                <a:cs typeface="Georgia"/>
              </a:rPr>
              <a:t>'Demand-Supply</a:t>
            </a:r>
            <a:r>
              <a:rPr sz="2400" spc="-140" dirty="0">
                <a:solidFill>
                  <a:srgbClr val="252525"/>
                </a:solidFill>
                <a:latin typeface="Georgia"/>
                <a:cs typeface="Georgia"/>
              </a:rPr>
              <a:t> </a:t>
            </a:r>
            <a:r>
              <a:rPr sz="2400" spc="-150" dirty="0">
                <a:solidFill>
                  <a:srgbClr val="252525"/>
                </a:solidFill>
                <a:latin typeface="Georgia"/>
                <a:cs typeface="Georgia"/>
              </a:rPr>
              <a:t>Analysis'.</a:t>
            </a:r>
            <a:endParaRPr sz="2400" dirty="0">
              <a:latin typeface="Georgia"/>
              <a:cs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74394" y="685800"/>
            <a:ext cx="9937623" cy="504625"/>
          </a:xfrm>
          <a:prstGeom prst="rect">
            <a:avLst/>
          </a:prstGeom>
        </p:spPr>
        <p:txBody>
          <a:bodyPr vert="horz" wrap="square" lIns="0" tIns="12065" rIns="0" bIns="0" rtlCol="0">
            <a:spAutoFit/>
          </a:bodyPr>
          <a:lstStyle/>
          <a:p>
            <a:pPr marL="12700" algn="ctr">
              <a:lnSpc>
                <a:spcPct val="100000"/>
              </a:lnSpc>
              <a:spcBef>
                <a:spcPts val="95"/>
              </a:spcBef>
            </a:pPr>
            <a:r>
              <a:rPr spc="-245" dirty="0"/>
              <a:t>Microeconomics </a:t>
            </a:r>
            <a:r>
              <a:rPr lang="en-IN" spc="-245" dirty="0"/>
              <a:t> </a:t>
            </a:r>
            <a:r>
              <a:rPr spc="-315" dirty="0"/>
              <a:t>answers </a:t>
            </a:r>
            <a:r>
              <a:rPr lang="en-IN" spc="-315" dirty="0"/>
              <a:t> </a:t>
            </a:r>
            <a:r>
              <a:rPr spc="-210" dirty="0"/>
              <a:t>following</a:t>
            </a:r>
            <a:r>
              <a:rPr spc="30" dirty="0"/>
              <a:t> </a:t>
            </a:r>
            <a:r>
              <a:rPr spc="-275" dirty="0"/>
              <a:t>questions:</a:t>
            </a:r>
          </a:p>
        </p:txBody>
      </p:sp>
      <p:sp>
        <p:nvSpPr>
          <p:cNvPr id="3" name="object 3"/>
          <p:cNvSpPr txBox="1"/>
          <p:nvPr/>
        </p:nvSpPr>
        <p:spPr>
          <a:xfrm>
            <a:off x="1426527" y="2209800"/>
            <a:ext cx="9338945" cy="2917190"/>
          </a:xfrm>
          <a:prstGeom prst="rect">
            <a:avLst/>
          </a:prstGeom>
        </p:spPr>
        <p:txBody>
          <a:bodyPr vert="horz" wrap="square" lIns="0" tIns="102870" rIns="0" bIns="0" rtlCol="0">
            <a:spAutoFit/>
          </a:bodyPr>
          <a:lstStyle/>
          <a:p>
            <a:pPr marL="299085" indent="-287020">
              <a:lnSpc>
                <a:spcPct val="100000"/>
              </a:lnSpc>
              <a:spcBef>
                <a:spcPts val="810"/>
              </a:spcBef>
              <a:buClr>
                <a:srgbClr val="83992A"/>
              </a:buClr>
              <a:buSzPct val="114583"/>
              <a:buFont typeface="Arial"/>
              <a:buChar char="•"/>
              <a:tabLst>
                <a:tab pos="299085" algn="l"/>
                <a:tab pos="299720" algn="l"/>
              </a:tabLst>
            </a:pPr>
            <a:r>
              <a:rPr sz="2400" spc="-140" dirty="0">
                <a:solidFill>
                  <a:srgbClr val="252525"/>
                </a:solidFill>
                <a:latin typeface="Georgia"/>
                <a:cs typeface="Georgia"/>
              </a:rPr>
              <a:t>How </a:t>
            </a:r>
            <a:r>
              <a:rPr sz="2400" spc="-235" dirty="0">
                <a:solidFill>
                  <a:srgbClr val="252525"/>
                </a:solidFill>
                <a:latin typeface="Georgia"/>
                <a:cs typeface="Georgia"/>
              </a:rPr>
              <a:t>a </a:t>
            </a:r>
            <a:r>
              <a:rPr sz="2400" spc="-130" dirty="0">
                <a:solidFill>
                  <a:srgbClr val="252525"/>
                </a:solidFill>
                <a:latin typeface="Georgia"/>
                <a:cs typeface="Georgia"/>
              </a:rPr>
              <a:t>firm </a:t>
            </a:r>
            <a:r>
              <a:rPr sz="2400" spc="-170" dirty="0">
                <a:solidFill>
                  <a:srgbClr val="252525"/>
                </a:solidFill>
                <a:latin typeface="Georgia"/>
                <a:cs typeface="Georgia"/>
              </a:rPr>
              <a:t>determines </a:t>
            </a:r>
            <a:r>
              <a:rPr sz="2400" spc="-155" dirty="0">
                <a:solidFill>
                  <a:srgbClr val="252525"/>
                </a:solidFill>
                <a:latin typeface="Georgia"/>
                <a:cs typeface="Georgia"/>
              </a:rPr>
              <a:t>the </a:t>
            </a:r>
            <a:r>
              <a:rPr sz="2400" spc="-175" dirty="0">
                <a:solidFill>
                  <a:srgbClr val="252525"/>
                </a:solidFill>
                <a:latin typeface="Georgia"/>
                <a:cs typeface="Georgia"/>
              </a:rPr>
              <a:t>sale </a:t>
            </a:r>
            <a:r>
              <a:rPr sz="2400" spc="-150" dirty="0">
                <a:solidFill>
                  <a:srgbClr val="252525"/>
                </a:solidFill>
                <a:latin typeface="Georgia"/>
                <a:cs typeface="Georgia"/>
              </a:rPr>
              <a:t>price </a:t>
            </a:r>
            <a:r>
              <a:rPr sz="2400" spc="-40" dirty="0">
                <a:solidFill>
                  <a:srgbClr val="252525"/>
                </a:solidFill>
                <a:latin typeface="Georgia"/>
                <a:cs typeface="Georgia"/>
              </a:rPr>
              <a:t>of</a:t>
            </a:r>
            <a:r>
              <a:rPr sz="2400" spc="-200" dirty="0">
                <a:solidFill>
                  <a:srgbClr val="252525"/>
                </a:solidFill>
                <a:latin typeface="Georgia"/>
                <a:cs typeface="Georgia"/>
              </a:rPr>
              <a:t> </a:t>
            </a:r>
            <a:r>
              <a:rPr sz="2400" spc="-150" dirty="0">
                <a:solidFill>
                  <a:srgbClr val="252525"/>
                </a:solidFill>
                <a:latin typeface="Georgia"/>
                <a:cs typeface="Georgia"/>
              </a:rPr>
              <a:t>its </a:t>
            </a:r>
            <a:r>
              <a:rPr sz="2400" spc="-165" dirty="0">
                <a:solidFill>
                  <a:srgbClr val="252525"/>
                </a:solidFill>
                <a:latin typeface="Georgia"/>
                <a:cs typeface="Georgia"/>
              </a:rPr>
              <a:t>products?</a:t>
            </a:r>
            <a:endParaRPr sz="2400" dirty="0">
              <a:latin typeface="Georgia"/>
              <a:cs typeface="Georgia"/>
            </a:endParaRPr>
          </a:p>
          <a:p>
            <a:pPr marL="299085" indent="-287020">
              <a:lnSpc>
                <a:spcPct val="100000"/>
              </a:lnSpc>
              <a:spcBef>
                <a:spcPts val="1175"/>
              </a:spcBef>
              <a:buClr>
                <a:srgbClr val="83992A"/>
              </a:buClr>
              <a:buSzPct val="114583"/>
              <a:buFont typeface="Arial"/>
              <a:buChar char="•"/>
              <a:tabLst>
                <a:tab pos="299085" algn="l"/>
                <a:tab pos="299720" algn="l"/>
              </a:tabLst>
            </a:pPr>
            <a:r>
              <a:rPr sz="2400" spc="-190" dirty="0">
                <a:solidFill>
                  <a:srgbClr val="252525"/>
                </a:solidFill>
                <a:latin typeface="Georgia"/>
                <a:cs typeface="Georgia"/>
              </a:rPr>
              <a:t>What amount </a:t>
            </a:r>
            <a:r>
              <a:rPr sz="2400" spc="-40" dirty="0">
                <a:solidFill>
                  <a:srgbClr val="252525"/>
                </a:solidFill>
                <a:latin typeface="Georgia"/>
                <a:cs typeface="Georgia"/>
              </a:rPr>
              <a:t>of </a:t>
            </a:r>
            <a:r>
              <a:rPr sz="2400" spc="-155" dirty="0">
                <a:solidFill>
                  <a:srgbClr val="252525"/>
                </a:solidFill>
                <a:latin typeface="Georgia"/>
                <a:cs typeface="Georgia"/>
              </a:rPr>
              <a:t>output </a:t>
            </a:r>
            <a:r>
              <a:rPr sz="2400" spc="-150" dirty="0">
                <a:solidFill>
                  <a:srgbClr val="252525"/>
                </a:solidFill>
                <a:latin typeface="Georgia"/>
                <a:cs typeface="Georgia"/>
              </a:rPr>
              <a:t>will </a:t>
            </a:r>
            <a:r>
              <a:rPr sz="2400" spc="-190" dirty="0">
                <a:solidFill>
                  <a:srgbClr val="252525"/>
                </a:solidFill>
                <a:latin typeface="Georgia"/>
                <a:cs typeface="Georgia"/>
              </a:rPr>
              <a:t>maximise </a:t>
            </a:r>
            <a:r>
              <a:rPr sz="2400" spc="-150" dirty="0">
                <a:solidFill>
                  <a:srgbClr val="252525"/>
                </a:solidFill>
                <a:latin typeface="Georgia"/>
                <a:cs typeface="Georgia"/>
              </a:rPr>
              <a:t>its</a:t>
            </a:r>
            <a:r>
              <a:rPr sz="2400" spc="-355" dirty="0">
                <a:solidFill>
                  <a:srgbClr val="252525"/>
                </a:solidFill>
                <a:latin typeface="Georgia"/>
                <a:cs typeface="Georgia"/>
              </a:rPr>
              <a:t> </a:t>
            </a:r>
            <a:r>
              <a:rPr sz="2400" spc="-140" dirty="0">
                <a:solidFill>
                  <a:srgbClr val="252525"/>
                </a:solidFill>
                <a:latin typeface="Georgia"/>
                <a:cs typeface="Georgia"/>
              </a:rPr>
              <a:t>profit?</a:t>
            </a:r>
            <a:endParaRPr sz="2400" dirty="0">
              <a:latin typeface="Georgia"/>
              <a:cs typeface="Georgia"/>
            </a:endParaRPr>
          </a:p>
          <a:p>
            <a:pPr marL="299085" indent="-287020">
              <a:lnSpc>
                <a:spcPct val="100000"/>
              </a:lnSpc>
              <a:spcBef>
                <a:spcPts val="1175"/>
              </a:spcBef>
              <a:buClr>
                <a:srgbClr val="83992A"/>
              </a:buClr>
              <a:buSzPct val="114583"/>
              <a:buFont typeface="Arial"/>
              <a:buChar char="•"/>
              <a:tabLst>
                <a:tab pos="299085" algn="l"/>
                <a:tab pos="299720" algn="l"/>
              </a:tabLst>
            </a:pPr>
            <a:r>
              <a:rPr sz="2400" spc="-190" dirty="0">
                <a:solidFill>
                  <a:srgbClr val="252525"/>
                </a:solidFill>
                <a:latin typeface="Georgia"/>
                <a:cs typeface="Georgia"/>
              </a:rPr>
              <a:t>What</a:t>
            </a:r>
            <a:r>
              <a:rPr sz="2400" spc="20" dirty="0">
                <a:solidFill>
                  <a:srgbClr val="252525"/>
                </a:solidFill>
                <a:latin typeface="Georgia"/>
                <a:cs typeface="Georgia"/>
              </a:rPr>
              <a:t> </a:t>
            </a:r>
            <a:r>
              <a:rPr sz="2400" spc="-160" dirty="0">
                <a:solidFill>
                  <a:srgbClr val="252525"/>
                </a:solidFill>
                <a:latin typeface="Georgia"/>
                <a:cs typeface="Georgia"/>
              </a:rPr>
              <a:t>is</a:t>
            </a:r>
            <a:r>
              <a:rPr sz="2400" spc="10" dirty="0">
                <a:solidFill>
                  <a:srgbClr val="252525"/>
                </a:solidFill>
                <a:latin typeface="Georgia"/>
                <a:cs typeface="Georgia"/>
              </a:rPr>
              <a:t> </a:t>
            </a:r>
            <a:r>
              <a:rPr sz="2400" spc="-155" dirty="0">
                <a:solidFill>
                  <a:srgbClr val="252525"/>
                </a:solidFill>
                <a:latin typeface="Georgia"/>
                <a:cs typeface="Georgia"/>
              </a:rPr>
              <a:t>the</a:t>
            </a:r>
            <a:r>
              <a:rPr sz="2400" spc="25" dirty="0">
                <a:solidFill>
                  <a:srgbClr val="252525"/>
                </a:solidFill>
                <a:latin typeface="Georgia"/>
                <a:cs typeface="Georgia"/>
              </a:rPr>
              <a:t> </a:t>
            </a:r>
            <a:r>
              <a:rPr sz="2400" spc="-160" dirty="0">
                <a:solidFill>
                  <a:srgbClr val="252525"/>
                </a:solidFill>
                <a:latin typeface="Georgia"/>
                <a:cs typeface="Georgia"/>
              </a:rPr>
              <a:t>ratio</a:t>
            </a:r>
            <a:r>
              <a:rPr sz="2400" spc="20" dirty="0">
                <a:solidFill>
                  <a:srgbClr val="252525"/>
                </a:solidFill>
                <a:latin typeface="Georgia"/>
                <a:cs typeface="Georgia"/>
              </a:rPr>
              <a:t> </a:t>
            </a:r>
            <a:r>
              <a:rPr sz="2400" spc="-40" dirty="0">
                <a:solidFill>
                  <a:srgbClr val="252525"/>
                </a:solidFill>
                <a:latin typeface="Georgia"/>
                <a:cs typeface="Georgia"/>
              </a:rPr>
              <a:t>of</a:t>
            </a:r>
            <a:r>
              <a:rPr sz="2400" spc="325" dirty="0">
                <a:solidFill>
                  <a:srgbClr val="252525"/>
                </a:solidFill>
                <a:latin typeface="Georgia"/>
                <a:cs typeface="Georgia"/>
              </a:rPr>
              <a:t> </a:t>
            </a:r>
            <a:r>
              <a:rPr sz="2400" spc="-170" dirty="0">
                <a:solidFill>
                  <a:srgbClr val="252525"/>
                </a:solidFill>
                <a:latin typeface="Georgia"/>
                <a:cs typeface="Georgia"/>
              </a:rPr>
              <a:t>individual</a:t>
            </a:r>
            <a:r>
              <a:rPr sz="2400" spc="25" dirty="0">
                <a:solidFill>
                  <a:srgbClr val="252525"/>
                </a:solidFill>
                <a:latin typeface="Georgia"/>
                <a:cs typeface="Georgia"/>
              </a:rPr>
              <a:t> </a:t>
            </a:r>
            <a:r>
              <a:rPr sz="2400" spc="-160" dirty="0">
                <a:solidFill>
                  <a:srgbClr val="252525"/>
                </a:solidFill>
                <a:latin typeface="Georgia"/>
                <a:cs typeface="Georgia"/>
              </a:rPr>
              <a:t>income</a:t>
            </a:r>
            <a:r>
              <a:rPr sz="2400" spc="25" dirty="0">
                <a:solidFill>
                  <a:srgbClr val="252525"/>
                </a:solidFill>
                <a:latin typeface="Georgia"/>
                <a:cs typeface="Georgia"/>
              </a:rPr>
              <a:t> </a:t>
            </a:r>
            <a:r>
              <a:rPr sz="2400" spc="-85" dirty="0">
                <a:solidFill>
                  <a:srgbClr val="252525"/>
                </a:solidFill>
                <a:latin typeface="Georgia"/>
                <a:cs typeface="Georgia"/>
              </a:rPr>
              <a:t>for</a:t>
            </a:r>
            <a:r>
              <a:rPr sz="2400" spc="25" dirty="0">
                <a:solidFill>
                  <a:srgbClr val="252525"/>
                </a:solidFill>
                <a:latin typeface="Georgia"/>
                <a:cs typeface="Georgia"/>
              </a:rPr>
              <a:t> </a:t>
            </a:r>
            <a:r>
              <a:rPr sz="2400" spc="-160" dirty="0">
                <a:solidFill>
                  <a:srgbClr val="252525"/>
                </a:solidFill>
                <a:latin typeface="Georgia"/>
                <a:cs typeface="Georgia"/>
              </a:rPr>
              <a:t>consumption</a:t>
            </a:r>
            <a:r>
              <a:rPr sz="2400" spc="25" dirty="0">
                <a:solidFill>
                  <a:srgbClr val="252525"/>
                </a:solidFill>
                <a:latin typeface="Georgia"/>
                <a:cs typeface="Georgia"/>
              </a:rPr>
              <a:t> </a:t>
            </a:r>
            <a:r>
              <a:rPr sz="2400" spc="-40" dirty="0">
                <a:solidFill>
                  <a:srgbClr val="252525"/>
                </a:solidFill>
                <a:latin typeface="Georgia"/>
                <a:cs typeface="Georgia"/>
              </a:rPr>
              <a:t>of</a:t>
            </a:r>
            <a:r>
              <a:rPr sz="2400" spc="330" dirty="0">
                <a:solidFill>
                  <a:srgbClr val="252525"/>
                </a:solidFill>
                <a:latin typeface="Georgia"/>
                <a:cs typeface="Georgia"/>
              </a:rPr>
              <a:t> </a:t>
            </a:r>
            <a:r>
              <a:rPr sz="2400" spc="-170" dirty="0">
                <a:solidFill>
                  <a:srgbClr val="252525"/>
                </a:solidFill>
                <a:latin typeface="Georgia"/>
                <a:cs typeface="Georgia"/>
              </a:rPr>
              <a:t>particular</a:t>
            </a:r>
            <a:r>
              <a:rPr sz="2400" spc="25" dirty="0">
                <a:solidFill>
                  <a:srgbClr val="252525"/>
                </a:solidFill>
                <a:latin typeface="Georgia"/>
                <a:cs typeface="Georgia"/>
              </a:rPr>
              <a:t> </a:t>
            </a:r>
            <a:r>
              <a:rPr sz="2400" spc="-105" dirty="0">
                <a:solidFill>
                  <a:srgbClr val="252525"/>
                </a:solidFill>
                <a:latin typeface="Georgia"/>
                <a:cs typeface="Georgia"/>
              </a:rPr>
              <a:t>good</a:t>
            </a:r>
            <a:endParaRPr sz="2400" dirty="0">
              <a:latin typeface="Georgia"/>
              <a:cs typeface="Georgia"/>
            </a:endParaRPr>
          </a:p>
          <a:p>
            <a:pPr marL="299085">
              <a:lnSpc>
                <a:spcPct val="100000"/>
              </a:lnSpc>
            </a:pPr>
            <a:r>
              <a:rPr sz="2400" spc="-130" dirty="0">
                <a:solidFill>
                  <a:srgbClr val="252525"/>
                </a:solidFill>
                <a:latin typeface="Georgia"/>
                <a:cs typeface="Georgia"/>
              </a:rPr>
              <a:t>or</a:t>
            </a:r>
            <a:r>
              <a:rPr sz="2400" spc="10" dirty="0">
                <a:solidFill>
                  <a:srgbClr val="252525"/>
                </a:solidFill>
                <a:latin typeface="Georgia"/>
                <a:cs typeface="Georgia"/>
              </a:rPr>
              <a:t> </a:t>
            </a:r>
            <a:r>
              <a:rPr sz="2400" spc="-145" dirty="0">
                <a:solidFill>
                  <a:srgbClr val="252525"/>
                </a:solidFill>
                <a:latin typeface="Georgia"/>
                <a:cs typeface="Georgia"/>
              </a:rPr>
              <a:t>service?</a:t>
            </a:r>
            <a:endParaRPr sz="2400" dirty="0">
              <a:latin typeface="Georgia"/>
              <a:cs typeface="Georgia"/>
            </a:endParaRPr>
          </a:p>
          <a:p>
            <a:pPr marL="299085" indent="-287020">
              <a:lnSpc>
                <a:spcPct val="100000"/>
              </a:lnSpc>
              <a:spcBef>
                <a:spcPts val="1180"/>
              </a:spcBef>
              <a:buClr>
                <a:srgbClr val="83992A"/>
              </a:buClr>
              <a:buSzPct val="114583"/>
              <a:buFont typeface="Arial"/>
              <a:buChar char="•"/>
              <a:tabLst>
                <a:tab pos="299085" algn="l"/>
                <a:tab pos="299720" algn="l"/>
              </a:tabLst>
            </a:pPr>
            <a:r>
              <a:rPr sz="2400" spc="-190" dirty="0">
                <a:solidFill>
                  <a:srgbClr val="252525"/>
                </a:solidFill>
                <a:latin typeface="Georgia"/>
                <a:cs typeface="Georgia"/>
              </a:rPr>
              <a:t>What </a:t>
            </a:r>
            <a:r>
              <a:rPr sz="2400" spc="-160" dirty="0">
                <a:solidFill>
                  <a:srgbClr val="252525"/>
                </a:solidFill>
                <a:latin typeface="Georgia"/>
                <a:cs typeface="Georgia"/>
              </a:rPr>
              <a:t>is </a:t>
            </a:r>
            <a:r>
              <a:rPr sz="2400" spc="-155" dirty="0">
                <a:solidFill>
                  <a:srgbClr val="252525"/>
                </a:solidFill>
                <a:latin typeface="Georgia"/>
                <a:cs typeface="Georgia"/>
              </a:rPr>
              <a:t>the </a:t>
            </a:r>
            <a:r>
              <a:rPr sz="2400" spc="-165" dirty="0">
                <a:solidFill>
                  <a:srgbClr val="252525"/>
                </a:solidFill>
                <a:latin typeface="Georgia"/>
                <a:cs typeface="Georgia"/>
              </a:rPr>
              <a:t>relation </a:t>
            </a:r>
            <a:r>
              <a:rPr sz="2400" spc="-170" dirty="0">
                <a:solidFill>
                  <a:srgbClr val="252525"/>
                </a:solidFill>
                <a:latin typeface="Georgia"/>
                <a:cs typeface="Georgia"/>
              </a:rPr>
              <a:t>between individual </a:t>
            </a:r>
            <a:r>
              <a:rPr sz="2400" spc="-160" dirty="0">
                <a:solidFill>
                  <a:srgbClr val="252525"/>
                </a:solidFill>
                <a:latin typeface="Georgia"/>
                <a:cs typeface="Georgia"/>
              </a:rPr>
              <a:t>income </a:t>
            </a:r>
            <a:r>
              <a:rPr sz="2400" spc="-210" dirty="0">
                <a:solidFill>
                  <a:srgbClr val="252525"/>
                </a:solidFill>
                <a:latin typeface="Georgia"/>
                <a:cs typeface="Georgia"/>
              </a:rPr>
              <a:t>and </a:t>
            </a:r>
            <a:r>
              <a:rPr sz="2400" spc="-170" dirty="0">
                <a:solidFill>
                  <a:srgbClr val="252525"/>
                </a:solidFill>
                <a:latin typeface="Georgia"/>
                <a:cs typeface="Georgia"/>
              </a:rPr>
              <a:t>individual</a:t>
            </a:r>
            <a:r>
              <a:rPr sz="2400" spc="90" dirty="0">
                <a:solidFill>
                  <a:srgbClr val="252525"/>
                </a:solidFill>
                <a:latin typeface="Georgia"/>
                <a:cs typeface="Georgia"/>
              </a:rPr>
              <a:t> </a:t>
            </a:r>
            <a:r>
              <a:rPr sz="2400" spc="-170" dirty="0">
                <a:solidFill>
                  <a:srgbClr val="252525"/>
                </a:solidFill>
                <a:latin typeface="Georgia"/>
                <a:cs typeface="Georgia"/>
              </a:rPr>
              <a:t>consumption?</a:t>
            </a:r>
            <a:endParaRPr sz="2400" dirty="0">
              <a:latin typeface="Georgia"/>
              <a:cs typeface="Georgia"/>
            </a:endParaRPr>
          </a:p>
          <a:p>
            <a:pPr marL="299085" indent="-287020">
              <a:lnSpc>
                <a:spcPct val="100000"/>
              </a:lnSpc>
              <a:spcBef>
                <a:spcPts val="1175"/>
              </a:spcBef>
              <a:buClr>
                <a:srgbClr val="83992A"/>
              </a:buClr>
              <a:buSzPct val="114583"/>
              <a:buFont typeface="Arial"/>
              <a:buChar char="•"/>
              <a:tabLst>
                <a:tab pos="299085" algn="l"/>
                <a:tab pos="299720" algn="l"/>
              </a:tabLst>
            </a:pPr>
            <a:r>
              <a:rPr sz="2400" spc="-140" dirty="0">
                <a:solidFill>
                  <a:srgbClr val="252525"/>
                </a:solidFill>
                <a:latin typeface="Georgia"/>
                <a:cs typeface="Georgia"/>
              </a:rPr>
              <a:t>How </a:t>
            </a:r>
            <a:r>
              <a:rPr sz="2400" spc="-170" dirty="0">
                <a:solidFill>
                  <a:srgbClr val="252525"/>
                </a:solidFill>
                <a:latin typeface="Georgia"/>
                <a:cs typeface="Georgia"/>
              </a:rPr>
              <a:t>individual </a:t>
            </a:r>
            <a:r>
              <a:rPr sz="2400" spc="-130" dirty="0">
                <a:solidFill>
                  <a:srgbClr val="252525"/>
                </a:solidFill>
                <a:latin typeface="Georgia"/>
                <a:cs typeface="Georgia"/>
              </a:rPr>
              <a:t>factors </a:t>
            </a:r>
            <a:r>
              <a:rPr sz="2400" spc="-40" dirty="0">
                <a:solidFill>
                  <a:srgbClr val="252525"/>
                </a:solidFill>
                <a:latin typeface="Georgia"/>
                <a:cs typeface="Georgia"/>
              </a:rPr>
              <a:t>of </a:t>
            </a:r>
            <a:r>
              <a:rPr sz="2400" spc="-150" dirty="0">
                <a:solidFill>
                  <a:srgbClr val="252525"/>
                </a:solidFill>
                <a:latin typeface="Georgia"/>
                <a:cs typeface="Georgia"/>
              </a:rPr>
              <a:t>production </a:t>
            </a:r>
            <a:r>
              <a:rPr sz="2400" spc="-200" dirty="0">
                <a:solidFill>
                  <a:srgbClr val="252525"/>
                </a:solidFill>
                <a:latin typeface="Georgia"/>
                <a:cs typeface="Georgia"/>
              </a:rPr>
              <a:t>are</a:t>
            </a:r>
            <a:r>
              <a:rPr sz="2400" spc="110" dirty="0">
                <a:solidFill>
                  <a:srgbClr val="252525"/>
                </a:solidFill>
                <a:latin typeface="Georgia"/>
                <a:cs typeface="Georgia"/>
              </a:rPr>
              <a:t> </a:t>
            </a:r>
            <a:r>
              <a:rPr sz="2400" spc="-180" dirty="0">
                <a:solidFill>
                  <a:srgbClr val="252525"/>
                </a:solidFill>
                <a:latin typeface="Georgia"/>
                <a:cs typeface="Georgia"/>
              </a:rPr>
              <a:t>determined?</a:t>
            </a:r>
            <a:endParaRPr sz="2400" dirty="0">
              <a:latin typeface="Georgia"/>
              <a:cs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00200" y="1240358"/>
            <a:ext cx="9448800" cy="690574"/>
          </a:xfrm>
          <a:prstGeom prst="rect">
            <a:avLst/>
          </a:prstGeom>
        </p:spPr>
        <p:txBody>
          <a:bodyPr vert="horz" wrap="square" lIns="0" tIns="13335" rIns="0" bIns="0" rtlCol="0">
            <a:spAutoFit/>
          </a:bodyPr>
          <a:lstStyle/>
          <a:p>
            <a:pPr marL="12700">
              <a:lnSpc>
                <a:spcPct val="100000"/>
              </a:lnSpc>
              <a:spcBef>
                <a:spcPts val="105"/>
              </a:spcBef>
              <a:tabLst>
                <a:tab pos="3295650" algn="l"/>
              </a:tabLst>
            </a:pPr>
            <a:r>
              <a:rPr sz="4400" spc="-310" dirty="0"/>
              <a:t>Limita</a:t>
            </a:r>
            <a:r>
              <a:rPr sz="4400" spc="-235" dirty="0"/>
              <a:t>t</a:t>
            </a:r>
            <a:r>
              <a:rPr sz="4400" spc="-265" dirty="0"/>
              <a:t>ions</a:t>
            </a:r>
            <a:r>
              <a:rPr sz="4400" spc="40" dirty="0"/>
              <a:t> </a:t>
            </a:r>
            <a:r>
              <a:rPr sz="4400" spc="-90" dirty="0"/>
              <a:t>o</a:t>
            </a:r>
            <a:r>
              <a:rPr sz="4400" spc="-50" dirty="0"/>
              <a:t>f</a:t>
            </a:r>
            <a:r>
              <a:rPr lang="en-IN" sz="4400" spc="-50" dirty="0"/>
              <a:t> M</a:t>
            </a:r>
            <a:r>
              <a:rPr sz="4400" spc="-270" dirty="0" err="1"/>
              <a:t>icroe</a:t>
            </a:r>
            <a:r>
              <a:rPr sz="4400" spc="-254" dirty="0" err="1"/>
              <a:t>c</a:t>
            </a:r>
            <a:r>
              <a:rPr sz="4400" spc="-270" dirty="0" err="1"/>
              <a:t>onomi</a:t>
            </a:r>
            <a:r>
              <a:rPr sz="4400" spc="-225" dirty="0" err="1"/>
              <a:t>c</a:t>
            </a:r>
            <a:r>
              <a:rPr sz="4400" spc="-295" dirty="0" err="1"/>
              <a:t>s</a:t>
            </a:r>
            <a:endParaRPr sz="4400" dirty="0"/>
          </a:p>
        </p:txBody>
      </p:sp>
      <p:sp>
        <p:nvSpPr>
          <p:cNvPr id="3" name="object 3"/>
          <p:cNvSpPr txBox="1"/>
          <p:nvPr/>
        </p:nvSpPr>
        <p:spPr>
          <a:xfrm>
            <a:off x="1623646" y="2209800"/>
            <a:ext cx="9029700" cy="2013372"/>
          </a:xfrm>
          <a:prstGeom prst="rect">
            <a:avLst/>
          </a:prstGeom>
        </p:spPr>
        <p:txBody>
          <a:bodyPr vert="horz" wrap="square" lIns="0" tIns="12700" rIns="0" bIns="0" rtlCol="0">
            <a:spAutoFit/>
          </a:bodyPr>
          <a:lstStyle/>
          <a:p>
            <a:pPr marL="299085" marR="772795" indent="-287020">
              <a:lnSpc>
                <a:spcPct val="100000"/>
              </a:lnSpc>
              <a:spcBef>
                <a:spcPts val="100"/>
              </a:spcBef>
              <a:buClr>
                <a:srgbClr val="83992A"/>
              </a:buClr>
              <a:buSzPct val="114583"/>
              <a:buFont typeface="Arial"/>
              <a:buChar char="•"/>
              <a:tabLst>
                <a:tab pos="299085" algn="l"/>
                <a:tab pos="299720" algn="l"/>
              </a:tabLst>
            </a:pPr>
            <a:r>
              <a:rPr sz="2400" b="1" spc="-10" dirty="0">
                <a:solidFill>
                  <a:srgbClr val="252525"/>
                </a:solidFill>
                <a:latin typeface="Times New Roman"/>
                <a:cs typeface="Times New Roman"/>
              </a:rPr>
              <a:t>Unrealistic </a:t>
            </a:r>
            <a:r>
              <a:rPr sz="2400" b="1" spc="-20" dirty="0">
                <a:solidFill>
                  <a:srgbClr val="252525"/>
                </a:solidFill>
                <a:latin typeface="Times New Roman"/>
                <a:cs typeface="Times New Roman"/>
              </a:rPr>
              <a:t>Assumptions</a:t>
            </a:r>
            <a:r>
              <a:rPr sz="2400" spc="-20" dirty="0">
                <a:solidFill>
                  <a:srgbClr val="252525"/>
                </a:solidFill>
                <a:latin typeface="Georgia"/>
                <a:cs typeface="Georgia"/>
              </a:rPr>
              <a:t>: </a:t>
            </a:r>
            <a:r>
              <a:rPr sz="2400" spc="-110" dirty="0">
                <a:solidFill>
                  <a:srgbClr val="252525"/>
                </a:solidFill>
                <a:latin typeface="Georgia"/>
                <a:cs typeface="Georgia"/>
              </a:rPr>
              <a:t>It </a:t>
            </a:r>
            <a:r>
              <a:rPr sz="2400" spc="-200" dirty="0">
                <a:solidFill>
                  <a:srgbClr val="252525"/>
                </a:solidFill>
                <a:latin typeface="Georgia"/>
                <a:cs typeface="Georgia"/>
              </a:rPr>
              <a:t>assumes </a:t>
            </a:r>
            <a:r>
              <a:rPr sz="2400" spc="-150" dirty="0">
                <a:solidFill>
                  <a:srgbClr val="252525"/>
                </a:solidFill>
                <a:latin typeface="Georgia"/>
                <a:cs typeface="Georgia"/>
              </a:rPr>
              <a:t>uniformity </a:t>
            </a:r>
            <a:r>
              <a:rPr sz="2400" spc="-40" dirty="0">
                <a:solidFill>
                  <a:srgbClr val="252525"/>
                </a:solidFill>
                <a:latin typeface="Georgia"/>
                <a:cs typeface="Georgia"/>
              </a:rPr>
              <a:t>of </a:t>
            </a:r>
            <a:r>
              <a:rPr sz="2400" spc="-170" dirty="0">
                <a:solidFill>
                  <a:srgbClr val="252525"/>
                </a:solidFill>
                <a:latin typeface="Georgia"/>
                <a:cs typeface="Georgia"/>
              </a:rPr>
              <a:t>taste, </a:t>
            </a:r>
            <a:r>
              <a:rPr sz="2400" spc="-160" dirty="0">
                <a:solidFill>
                  <a:srgbClr val="252525"/>
                </a:solidFill>
                <a:latin typeface="Georgia"/>
                <a:cs typeface="Georgia"/>
              </a:rPr>
              <a:t>income,  </a:t>
            </a:r>
            <a:r>
              <a:rPr sz="2400" spc="-150" dirty="0">
                <a:solidFill>
                  <a:srgbClr val="252525"/>
                </a:solidFill>
                <a:latin typeface="Georgia"/>
                <a:cs typeface="Georgia"/>
              </a:rPr>
              <a:t>expectations </a:t>
            </a:r>
            <a:r>
              <a:rPr sz="2400" spc="-130" dirty="0">
                <a:solidFill>
                  <a:srgbClr val="252525"/>
                </a:solidFill>
                <a:latin typeface="Georgia"/>
                <a:cs typeface="Georgia"/>
              </a:rPr>
              <a:t>etc </a:t>
            </a:r>
            <a:r>
              <a:rPr sz="2400" spc="-165" dirty="0">
                <a:solidFill>
                  <a:srgbClr val="252525"/>
                </a:solidFill>
                <a:latin typeface="Georgia"/>
                <a:cs typeface="Georgia"/>
              </a:rPr>
              <a:t>which </a:t>
            </a:r>
            <a:r>
              <a:rPr sz="2400" spc="-160" dirty="0">
                <a:solidFill>
                  <a:srgbClr val="252525"/>
                </a:solidFill>
                <a:latin typeface="Georgia"/>
                <a:cs typeface="Georgia"/>
              </a:rPr>
              <a:t>is </a:t>
            </a:r>
            <a:r>
              <a:rPr sz="2400" spc="-135" dirty="0">
                <a:solidFill>
                  <a:srgbClr val="252525"/>
                </a:solidFill>
                <a:latin typeface="Georgia"/>
                <a:cs typeface="Georgia"/>
              </a:rPr>
              <a:t>not </a:t>
            </a:r>
            <a:r>
              <a:rPr sz="2400" spc="-145" dirty="0">
                <a:solidFill>
                  <a:srgbClr val="252525"/>
                </a:solidFill>
                <a:latin typeface="Georgia"/>
                <a:cs typeface="Georgia"/>
              </a:rPr>
              <a:t>possible </a:t>
            </a:r>
            <a:r>
              <a:rPr sz="2400" spc="-175" dirty="0">
                <a:solidFill>
                  <a:srgbClr val="252525"/>
                </a:solidFill>
                <a:latin typeface="Georgia"/>
                <a:cs typeface="Georgia"/>
              </a:rPr>
              <a:t>in </a:t>
            </a:r>
            <a:r>
              <a:rPr sz="2400" spc="-185" dirty="0">
                <a:solidFill>
                  <a:srgbClr val="252525"/>
                </a:solidFill>
                <a:latin typeface="Georgia"/>
                <a:cs typeface="Georgia"/>
              </a:rPr>
              <a:t>real</a:t>
            </a:r>
            <a:r>
              <a:rPr sz="2400" spc="-20" dirty="0">
                <a:solidFill>
                  <a:srgbClr val="252525"/>
                </a:solidFill>
                <a:latin typeface="Georgia"/>
                <a:cs typeface="Georgia"/>
              </a:rPr>
              <a:t> </a:t>
            </a:r>
            <a:r>
              <a:rPr sz="2400" spc="-165" dirty="0">
                <a:solidFill>
                  <a:srgbClr val="252525"/>
                </a:solidFill>
                <a:latin typeface="Georgia"/>
                <a:cs typeface="Georgia"/>
              </a:rPr>
              <a:t>world</a:t>
            </a:r>
            <a:endParaRPr sz="2400" dirty="0">
              <a:latin typeface="Georgia"/>
              <a:cs typeface="Georgia"/>
            </a:endParaRPr>
          </a:p>
          <a:p>
            <a:pPr marL="299085" marR="5080" indent="-287020">
              <a:lnSpc>
                <a:spcPct val="100000"/>
              </a:lnSpc>
              <a:spcBef>
                <a:spcPts val="1175"/>
              </a:spcBef>
              <a:buClr>
                <a:srgbClr val="83992A"/>
              </a:buClr>
              <a:buSzPct val="114583"/>
              <a:buFont typeface="Arial"/>
              <a:buChar char="•"/>
              <a:tabLst>
                <a:tab pos="375285" algn="l"/>
                <a:tab pos="375920" algn="l"/>
              </a:tabLst>
            </a:pPr>
            <a:r>
              <a:rPr dirty="0"/>
              <a:t>	</a:t>
            </a:r>
            <a:r>
              <a:rPr sz="2400" b="1" spc="-10" dirty="0">
                <a:solidFill>
                  <a:srgbClr val="252525"/>
                </a:solidFill>
                <a:latin typeface="Times New Roman"/>
                <a:cs typeface="Times New Roman"/>
              </a:rPr>
              <a:t>Inadequate </a:t>
            </a:r>
            <a:r>
              <a:rPr sz="2400" b="1" spc="-40" dirty="0">
                <a:solidFill>
                  <a:srgbClr val="252525"/>
                </a:solidFill>
                <a:latin typeface="Times New Roman"/>
                <a:cs typeface="Times New Roman"/>
              </a:rPr>
              <a:t>Data: </a:t>
            </a:r>
            <a:r>
              <a:rPr sz="2400" b="1" spc="-114" dirty="0">
                <a:solidFill>
                  <a:srgbClr val="252525"/>
                </a:solidFill>
                <a:latin typeface="Times New Roman"/>
                <a:cs typeface="Times New Roman"/>
              </a:rPr>
              <a:t>M</a:t>
            </a:r>
            <a:r>
              <a:rPr sz="2400" spc="-114" dirty="0">
                <a:solidFill>
                  <a:srgbClr val="252525"/>
                </a:solidFill>
                <a:latin typeface="Georgia"/>
                <a:cs typeface="Georgia"/>
              </a:rPr>
              <a:t>icro </a:t>
            </a:r>
            <a:r>
              <a:rPr sz="2400" spc="-145" dirty="0">
                <a:solidFill>
                  <a:srgbClr val="252525"/>
                </a:solidFill>
                <a:latin typeface="Georgia"/>
                <a:cs typeface="Georgia"/>
              </a:rPr>
              <a:t>economics </a:t>
            </a:r>
            <a:r>
              <a:rPr sz="2400" spc="-160" dirty="0">
                <a:solidFill>
                  <a:srgbClr val="252525"/>
                </a:solidFill>
                <a:latin typeface="Georgia"/>
                <a:cs typeface="Georgia"/>
              </a:rPr>
              <a:t>is </a:t>
            </a:r>
            <a:r>
              <a:rPr sz="2400" spc="-180" dirty="0">
                <a:solidFill>
                  <a:srgbClr val="252525"/>
                </a:solidFill>
                <a:latin typeface="Georgia"/>
                <a:cs typeface="Georgia"/>
              </a:rPr>
              <a:t>based </a:t>
            </a:r>
            <a:r>
              <a:rPr sz="2400" spc="-135" dirty="0">
                <a:solidFill>
                  <a:srgbClr val="252525"/>
                </a:solidFill>
                <a:latin typeface="Georgia"/>
                <a:cs typeface="Georgia"/>
              </a:rPr>
              <a:t>on </a:t>
            </a:r>
            <a:r>
              <a:rPr sz="2400" spc="-155" dirty="0">
                <a:solidFill>
                  <a:srgbClr val="252525"/>
                </a:solidFill>
                <a:latin typeface="Georgia"/>
                <a:cs typeface="Georgia"/>
              </a:rPr>
              <a:t>the </a:t>
            </a:r>
            <a:r>
              <a:rPr sz="2400" spc="-145" dirty="0">
                <a:solidFill>
                  <a:srgbClr val="252525"/>
                </a:solidFill>
                <a:latin typeface="Georgia"/>
                <a:cs typeface="Georgia"/>
              </a:rPr>
              <a:t>information </a:t>
            </a:r>
            <a:r>
              <a:rPr sz="2400" spc="-175" dirty="0">
                <a:solidFill>
                  <a:srgbClr val="252525"/>
                </a:solidFill>
                <a:latin typeface="Georgia"/>
                <a:cs typeface="Georgia"/>
              </a:rPr>
              <a:t>dealing  </a:t>
            </a:r>
            <a:r>
              <a:rPr sz="2400" spc="-160" dirty="0">
                <a:solidFill>
                  <a:srgbClr val="252525"/>
                </a:solidFill>
                <a:latin typeface="Georgia"/>
                <a:cs typeface="Georgia"/>
              </a:rPr>
              <a:t>with </a:t>
            </a:r>
            <a:r>
              <a:rPr sz="2400" spc="-170" dirty="0">
                <a:solidFill>
                  <a:srgbClr val="252525"/>
                </a:solidFill>
                <a:latin typeface="Georgia"/>
                <a:cs typeface="Georgia"/>
              </a:rPr>
              <a:t>individual </a:t>
            </a:r>
            <a:r>
              <a:rPr sz="2400" spc="-160" dirty="0">
                <a:solidFill>
                  <a:srgbClr val="252525"/>
                </a:solidFill>
                <a:latin typeface="Georgia"/>
                <a:cs typeface="Georgia"/>
              </a:rPr>
              <a:t>behaviour, </a:t>
            </a:r>
            <a:r>
              <a:rPr sz="2400" spc="-170" dirty="0">
                <a:solidFill>
                  <a:srgbClr val="252525"/>
                </a:solidFill>
                <a:latin typeface="Georgia"/>
                <a:cs typeface="Georgia"/>
              </a:rPr>
              <a:t>individual </a:t>
            </a:r>
            <a:r>
              <a:rPr sz="2400" spc="-165" dirty="0">
                <a:solidFill>
                  <a:srgbClr val="252525"/>
                </a:solidFill>
                <a:latin typeface="Georgia"/>
                <a:cs typeface="Georgia"/>
              </a:rPr>
              <a:t>customers which </a:t>
            </a:r>
            <a:r>
              <a:rPr sz="2400" spc="-160" dirty="0">
                <a:solidFill>
                  <a:srgbClr val="252525"/>
                </a:solidFill>
                <a:latin typeface="Georgia"/>
                <a:cs typeface="Georgia"/>
              </a:rPr>
              <a:t>is </a:t>
            </a:r>
            <a:r>
              <a:rPr sz="2400" spc="-120" dirty="0">
                <a:solidFill>
                  <a:srgbClr val="252525"/>
                </a:solidFill>
                <a:latin typeface="Georgia"/>
                <a:cs typeface="Georgia"/>
              </a:rPr>
              <a:t>difficult </a:t>
            </a:r>
            <a:r>
              <a:rPr sz="2400" spc="-100" dirty="0">
                <a:solidFill>
                  <a:srgbClr val="252525"/>
                </a:solidFill>
                <a:latin typeface="Georgia"/>
                <a:cs typeface="Georgia"/>
              </a:rPr>
              <a:t>to  </a:t>
            </a:r>
            <a:r>
              <a:rPr sz="2400" spc="-170" dirty="0">
                <a:solidFill>
                  <a:srgbClr val="252525"/>
                </a:solidFill>
                <a:latin typeface="Georgia"/>
                <a:cs typeface="Georgia"/>
              </a:rPr>
              <a:t>determine</a:t>
            </a:r>
            <a:r>
              <a:rPr sz="2400" spc="15" dirty="0">
                <a:solidFill>
                  <a:srgbClr val="252525"/>
                </a:solidFill>
                <a:latin typeface="Georgia"/>
                <a:cs typeface="Georgia"/>
              </a:rPr>
              <a:t> </a:t>
            </a:r>
            <a:r>
              <a:rPr sz="2400" spc="-185" dirty="0">
                <a:solidFill>
                  <a:srgbClr val="252525"/>
                </a:solidFill>
                <a:latin typeface="Georgia"/>
                <a:cs typeface="Georgia"/>
              </a:rPr>
              <a:t>accurately.</a:t>
            </a:r>
            <a:endParaRPr sz="2400" dirty="0">
              <a:latin typeface="Georgia"/>
              <a:cs typeface="Georgia"/>
            </a:endParaRPr>
          </a:p>
        </p:txBody>
      </p:sp>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3896</TotalTime>
  <Words>2491</Words>
  <Application>Microsoft Office PowerPoint</Application>
  <PresentationFormat>Widescreen</PresentationFormat>
  <Paragraphs>214</Paragraphs>
  <Slides>62</Slides>
  <Notes>6</Notes>
  <HiddenSlides>0</HiddenSlides>
  <MMClips>0</MMClips>
  <ScaleCrop>false</ScaleCrop>
  <HeadingPairs>
    <vt:vector size="4" baseType="variant">
      <vt:variant>
        <vt:lpstr>Theme</vt:lpstr>
      </vt:variant>
      <vt:variant>
        <vt:i4>1</vt:i4>
      </vt:variant>
      <vt:variant>
        <vt:lpstr>Slide Titles</vt:lpstr>
      </vt:variant>
      <vt:variant>
        <vt:i4>62</vt:i4>
      </vt:variant>
    </vt:vector>
  </HeadingPairs>
  <TitlesOfParts>
    <vt:vector size="63" baseType="lpstr">
      <vt:lpstr>Gallery</vt:lpstr>
      <vt:lpstr>PowerPoint Presentation</vt:lpstr>
      <vt:lpstr>PowerPoint Presentation</vt:lpstr>
      <vt:lpstr>PowerPoint Presentation</vt:lpstr>
      <vt:lpstr>PowerPoint Presentation</vt:lpstr>
      <vt:lpstr>MICROECONOMICS</vt:lpstr>
      <vt:lpstr>Factors of production</vt:lpstr>
      <vt:lpstr>Importance of microeconomics</vt:lpstr>
      <vt:lpstr>Microeconomics  answers  following questions:</vt:lpstr>
      <vt:lpstr>Limitations of Microeconomics</vt:lpstr>
      <vt:lpstr>PowerPoint Presentation</vt:lpstr>
      <vt:lpstr>THEORY OF CONSUMER  BEHAVIOUR</vt:lpstr>
      <vt:lpstr>Introduction to Consumer Behaviour</vt:lpstr>
      <vt:lpstr>CHOICE AND UTILITY THEORY </vt:lpstr>
      <vt:lpstr>Marginal utility and the law of diminishing marginal utility</vt:lpstr>
      <vt:lpstr>PowerPoint Presentation</vt:lpstr>
      <vt:lpstr>Law of diminishing marginal utility </vt:lpstr>
      <vt:lpstr>EXample</vt:lpstr>
      <vt:lpstr>PowerPoint Presentation</vt:lpstr>
      <vt:lpstr>Law of DMU…Assumptions</vt:lpstr>
      <vt:lpstr>PRODUCTION AND BUSINESS ORGANISATION</vt:lpstr>
      <vt:lpstr>Theory of Production and Marginal Products</vt:lpstr>
      <vt:lpstr>PowerPoint Presentation</vt:lpstr>
      <vt:lpstr>PowerPoint Presentation</vt:lpstr>
      <vt:lpstr>PowerPoint Presentation</vt:lpstr>
      <vt:lpstr>BUSINESS ORGANIZATIONS</vt:lpstr>
      <vt:lpstr>Sole Proprietorships</vt:lpstr>
      <vt:lpstr>PowerPoint Presentation</vt:lpstr>
      <vt:lpstr>PowerPoint Presentation</vt:lpstr>
      <vt:lpstr>Partnerships</vt:lpstr>
      <vt:lpstr>PowerPoint Presentation</vt:lpstr>
      <vt:lpstr>Advantages of Partnerships</vt:lpstr>
      <vt:lpstr>Disadvantages of Partnerships</vt:lpstr>
      <vt:lpstr>Corporations</vt:lpstr>
      <vt:lpstr>Characteristics of Corporations</vt:lpstr>
      <vt:lpstr>Common Stock </vt:lpstr>
      <vt:lpstr>Preferred Stock</vt:lpstr>
      <vt:lpstr>PowerPoint Presentation</vt:lpstr>
      <vt:lpstr>PowerPoint Presentation</vt:lpstr>
      <vt:lpstr>PowerPoint Presentation</vt:lpstr>
      <vt:lpstr>Analysis of cost</vt:lpstr>
      <vt:lpstr>PowerPoint Presentation</vt:lpstr>
      <vt:lpstr>PowerPoint Presentation</vt:lpstr>
      <vt:lpstr>MARGINAL Cost </vt:lpstr>
      <vt:lpstr>PowerPoint Presentation</vt:lpstr>
      <vt:lpstr>PowerPoint Presentation</vt:lpstr>
      <vt:lpstr>Average or Unit Cost </vt:lpstr>
      <vt:lpstr>PowerPoint Presentation</vt:lpstr>
      <vt:lpstr>Average Fixed and Variable Costs </vt:lpstr>
      <vt:lpstr>PowerPoint Presentation</vt:lpstr>
      <vt:lpstr>The Relation between Average Cost and Marginal Cost </vt:lpstr>
      <vt:lpstr>PowerPoint Presentation</vt:lpstr>
      <vt:lpstr>PowerPoint Presentation</vt:lpstr>
      <vt:lpstr>PowerPoint Presentation</vt:lpstr>
      <vt:lpstr>Production, Cost Theory and Decisions of the Firm</vt:lpstr>
      <vt:lpstr>PowerPoint Presentation</vt:lpstr>
      <vt:lpstr>PowerPoint Presentation</vt:lpstr>
      <vt:lpstr>The law of diminishing marginal product</vt:lpstr>
      <vt:lpstr>PowerPoint Presentation</vt:lpstr>
      <vt:lpstr>Returns to Scale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Shreya Sawant</cp:lastModifiedBy>
  <cp:revision>91</cp:revision>
  <dcterms:created xsi:type="dcterms:W3CDTF">2021-05-05T04:56:53Z</dcterms:created>
  <dcterms:modified xsi:type="dcterms:W3CDTF">2022-06-04T06:41:02Z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2015-05-07T00:00:00Z</vt:filetime>
  </property>
  <property fmtid="{D5CDD505-2E9C-101B-9397-08002B2CF9AE}" pid="3" name="Creator">
    <vt:lpwstr>Microsoft® PowerPoint® 2013</vt:lpwstr>
  </property>
  <property fmtid="{D5CDD505-2E9C-101B-9397-08002B2CF9AE}" pid="4" name="LastSaved">
    <vt:filetime>2021-05-05T00:00:00Z</vt:filetime>
  </property>
</Properties>
</file>